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2"/>
  </p:notesMasterIdLst>
  <p:handoutMasterIdLst>
    <p:handoutMasterId r:id="rId73"/>
  </p:handoutMasterIdLst>
  <p:sldIdLst>
    <p:sldId id="256" r:id="rId2"/>
    <p:sldId id="263" r:id="rId3"/>
    <p:sldId id="257" r:id="rId4"/>
    <p:sldId id="264" r:id="rId5"/>
    <p:sldId id="259" r:id="rId6"/>
    <p:sldId id="260" r:id="rId7"/>
    <p:sldId id="265" r:id="rId8"/>
    <p:sldId id="324" r:id="rId9"/>
    <p:sldId id="266" r:id="rId10"/>
    <p:sldId id="271"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323" r:id="rId26"/>
    <p:sldId id="282" r:id="rId27"/>
    <p:sldId id="283" r:id="rId28"/>
    <p:sldId id="284" r:id="rId29"/>
    <p:sldId id="285" r:id="rId30"/>
    <p:sldId id="286" r:id="rId31"/>
    <p:sldId id="287" r:id="rId32"/>
    <p:sldId id="288" r:id="rId33"/>
    <p:sldId id="325"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26" r:id="rId47"/>
    <p:sldId id="301" r:id="rId48"/>
    <p:sldId id="302" r:id="rId49"/>
    <p:sldId id="303" r:id="rId50"/>
    <p:sldId id="304" r:id="rId51"/>
    <p:sldId id="305" r:id="rId52"/>
    <p:sldId id="306" r:id="rId53"/>
    <p:sldId id="327" r:id="rId54"/>
    <p:sldId id="307" r:id="rId55"/>
    <p:sldId id="308" r:id="rId56"/>
    <p:sldId id="309" r:id="rId57"/>
    <p:sldId id="310" r:id="rId58"/>
    <p:sldId id="311" r:id="rId59"/>
    <p:sldId id="312" r:id="rId60"/>
    <p:sldId id="313" r:id="rId61"/>
    <p:sldId id="314" r:id="rId62"/>
    <p:sldId id="315" r:id="rId63"/>
    <p:sldId id="316" r:id="rId64"/>
    <p:sldId id="317" r:id="rId65"/>
    <p:sldId id="328" r:id="rId66"/>
    <p:sldId id="318" r:id="rId67"/>
    <p:sldId id="319" r:id="rId68"/>
    <p:sldId id="320" r:id="rId69"/>
    <p:sldId id="321" r:id="rId70"/>
    <p:sldId id="322" r:id="rId71"/>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01" autoAdjust="0"/>
  </p:normalViewPr>
  <p:slideViewPr>
    <p:cSldViewPr>
      <p:cViewPr varScale="1">
        <p:scale>
          <a:sx n="73" d="100"/>
          <a:sy n="73" d="100"/>
        </p:scale>
        <p:origin x="462" y="72"/>
      </p:cViewPr>
      <p:guideLst>
        <p:guide orient="horz" pos="2160"/>
        <p:guide pos="2880"/>
      </p:guideLst>
    </p:cSldViewPr>
  </p:slideViewPr>
  <p:outlineViewPr>
    <p:cViewPr>
      <p:scale>
        <a:sx n="33" d="100"/>
        <a:sy n="33" d="100"/>
      </p:scale>
      <p:origin x="0" y="-804"/>
    </p:cViewPr>
  </p:outlineViewPr>
  <p:notesTextViewPr>
    <p:cViewPr>
      <p:scale>
        <a:sx n="3" d="2"/>
        <a:sy n="3" d="2"/>
      </p:scale>
      <p:origin x="0" y="0"/>
    </p:cViewPr>
  </p:notesTextViewPr>
  <p:notesViewPr>
    <p:cSldViewPr>
      <p:cViewPr varScale="1">
        <p:scale>
          <a:sx n="64" d="100"/>
          <a:sy n="64" d="100"/>
        </p:scale>
        <p:origin x="244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E7C560-C004-44B3-85C7-7FC8636D7732}" type="doc">
      <dgm:prSet loTypeId="urn:microsoft.com/office/officeart/2005/8/layout/hProcess9" loCatId="process" qsTypeId="urn:microsoft.com/office/officeart/2005/8/quickstyle/simple1" qsCatId="simple" csTypeId="urn:microsoft.com/office/officeart/2005/8/colors/accent1_2" csCatId="accent1" phldr="1"/>
      <dgm:spPr/>
    </dgm:pt>
    <dgm:pt modelId="{C8ADBAE5-63DE-43A4-BBB3-A029DD9188FF}">
      <dgm:prSet phldrT="[Text]"/>
      <dgm:spPr>
        <a:solidFill>
          <a:srgbClr val="002060"/>
        </a:solidFill>
      </dgm:spPr>
      <dgm:t>
        <a:bodyPr/>
        <a:lstStyle/>
        <a:p>
          <a:r>
            <a:rPr lang="en-US" dirty="0" smtClean="0"/>
            <a:t>Maintain records in the order in which they were created, received, filed or used	</a:t>
          </a:r>
          <a:endParaRPr lang="en-US" dirty="0"/>
        </a:p>
      </dgm:t>
    </dgm:pt>
    <dgm:pt modelId="{C82C6F94-ECCF-4B29-934E-26EC2315F277}" type="parTrans" cxnId="{0AAFAF5D-B609-4AB0-A728-F2278930BADA}">
      <dgm:prSet/>
      <dgm:spPr/>
      <dgm:t>
        <a:bodyPr/>
        <a:lstStyle/>
        <a:p>
          <a:endParaRPr lang="en-US"/>
        </a:p>
      </dgm:t>
    </dgm:pt>
    <dgm:pt modelId="{D1A7111E-2DC6-4CDB-82D6-E271A6CD786F}" type="sibTrans" cxnId="{0AAFAF5D-B609-4AB0-A728-F2278930BADA}">
      <dgm:prSet/>
      <dgm:spPr/>
      <dgm:t>
        <a:bodyPr/>
        <a:lstStyle/>
        <a:p>
          <a:endParaRPr lang="en-US"/>
        </a:p>
      </dgm:t>
    </dgm:pt>
    <dgm:pt modelId="{671ACBF6-3A1F-41C1-9358-6082BEB443C3}">
      <dgm:prSet phldrT="[Text]"/>
      <dgm:spPr>
        <a:solidFill>
          <a:srgbClr val="002060"/>
        </a:solidFill>
      </dgm:spPr>
      <dgm:t>
        <a:bodyPr/>
        <a:lstStyle/>
        <a:p>
          <a:r>
            <a:rPr lang="en-US" dirty="0" smtClean="0"/>
            <a:t>Look for evidence of a pre-existing arrangement, devised by the creator	</a:t>
          </a:r>
          <a:endParaRPr lang="en-US" dirty="0"/>
        </a:p>
      </dgm:t>
    </dgm:pt>
    <dgm:pt modelId="{D16FF62F-C049-493F-9EB1-A9747EB1B7F1}" type="parTrans" cxnId="{04818940-24C9-44E8-BCB7-996B77D53A1F}">
      <dgm:prSet/>
      <dgm:spPr/>
      <dgm:t>
        <a:bodyPr/>
        <a:lstStyle/>
        <a:p>
          <a:endParaRPr lang="en-US"/>
        </a:p>
      </dgm:t>
    </dgm:pt>
    <dgm:pt modelId="{FE1658F0-704A-4AA2-80EB-857216ED998B}" type="sibTrans" cxnId="{04818940-24C9-44E8-BCB7-996B77D53A1F}">
      <dgm:prSet/>
      <dgm:spPr/>
      <dgm:t>
        <a:bodyPr/>
        <a:lstStyle/>
        <a:p>
          <a:endParaRPr lang="en-US"/>
        </a:p>
      </dgm:t>
    </dgm:pt>
    <dgm:pt modelId="{CD7F5E25-C4D9-4E7D-B769-C562E49C7AE6}">
      <dgm:prSet phldrT="[Text]"/>
      <dgm:spPr>
        <a:solidFill>
          <a:srgbClr val="002060"/>
        </a:solidFill>
      </dgm:spPr>
      <dgm:t>
        <a:bodyPr/>
        <a:lstStyle/>
        <a:p>
          <a:r>
            <a:rPr lang="en-US" dirty="0" smtClean="0"/>
            <a:t>Preserving relations among the records and to respect context in which the records came to be</a:t>
          </a:r>
          <a:endParaRPr lang="en-US" dirty="0"/>
        </a:p>
      </dgm:t>
    </dgm:pt>
    <dgm:pt modelId="{3FE3131E-EEFA-4B6F-A678-E06D7E299CA5}" type="parTrans" cxnId="{8CDE891A-63B8-418B-BA82-04DF766DEBEC}">
      <dgm:prSet/>
      <dgm:spPr/>
      <dgm:t>
        <a:bodyPr/>
        <a:lstStyle/>
        <a:p>
          <a:endParaRPr lang="en-US"/>
        </a:p>
      </dgm:t>
    </dgm:pt>
    <dgm:pt modelId="{5E436E8B-75C1-405C-8B64-17DC8B879FFE}" type="sibTrans" cxnId="{8CDE891A-63B8-418B-BA82-04DF766DEBEC}">
      <dgm:prSet/>
      <dgm:spPr/>
      <dgm:t>
        <a:bodyPr/>
        <a:lstStyle/>
        <a:p>
          <a:endParaRPr lang="en-US"/>
        </a:p>
      </dgm:t>
    </dgm:pt>
    <dgm:pt modelId="{C3BE2024-4BF7-4E4D-8774-AC98055FAAD0}" type="pres">
      <dgm:prSet presAssocID="{3AE7C560-C004-44B3-85C7-7FC8636D7732}" presName="CompostProcess" presStyleCnt="0">
        <dgm:presLayoutVars>
          <dgm:dir/>
          <dgm:resizeHandles val="exact"/>
        </dgm:presLayoutVars>
      </dgm:prSet>
      <dgm:spPr/>
    </dgm:pt>
    <dgm:pt modelId="{30ECF05E-DB67-4158-9283-033362859084}" type="pres">
      <dgm:prSet presAssocID="{3AE7C560-C004-44B3-85C7-7FC8636D7732}" presName="arrow" presStyleLbl="bgShp" presStyleIdx="0" presStyleCnt="1"/>
      <dgm:spPr/>
    </dgm:pt>
    <dgm:pt modelId="{6AB7CCA9-4468-45B4-87CF-A940947AAC1B}" type="pres">
      <dgm:prSet presAssocID="{3AE7C560-C004-44B3-85C7-7FC8636D7732}" presName="linearProcess" presStyleCnt="0"/>
      <dgm:spPr/>
    </dgm:pt>
    <dgm:pt modelId="{D77185CA-52CB-490F-A962-67EB3FF293A9}" type="pres">
      <dgm:prSet presAssocID="{C8ADBAE5-63DE-43A4-BBB3-A029DD9188FF}" presName="textNode" presStyleLbl="node1" presStyleIdx="0" presStyleCnt="3">
        <dgm:presLayoutVars>
          <dgm:bulletEnabled val="1"/>
        </dgm:presLayoutVars>
      </dgm:prSet>
      <dgm:spPr/>
      <dgm:t>
        <a:bodyPr/>
        <a:lstStyle/>
        <a:p>
          <a:endParaRPr lang="en-US"/>
        </a:p>
      </dgm:t>
    </dgm:pt>
    <dgm:pt modelId="{7770BA56-95FB-409F-B7B9-C2004DAFB4C4}" type="pres">
      <dgm:prSet presAssocID="{D1A7111E-2DC6-4CDB-82D6-E271A6CD786F}" presName="sibTrans" presStyleCnt="0"/>
      <dgm:spPr/>
    </dgm:pt>
    <dgm:pt modelId="{9CB50CFF-10AD-4D02-BC75-3E3AB6A3283F}" type="pres">
      <dgm:prSet presAssocID="{671ACBF6-3A1F-41C1-9358-6082BEB443C3}" presName="textNode" presStyleLbl="node1" presStyleIdx="1" presStyleCnt="3">
        <dgm:presLayoutVars>
          <dgm:bulletEnabled val="1"/>
        </dgm:presLayoutVars>
      </dgm:prSet>
      <dgm:spPr/>
      <dgm:t>
        <a:bodyPr/>
        <a:lstStyle/>
        <a:p>
          <a:endParaRPr lang="en-US"/>
        </a:p>
      </dgm:t>
    </dgm:pt>
    <dgm:pt modelId="{663A8AD3-C15D-4F88-9BD4-4DFCF40BE47C}" type="pres">
      <dgm:prSet presAssocID="{FE1658F0-704A-4AA2-80EB-857216ED998B}" presName="sibTrans" presStyleCnt="0"/>
      <dgm:spPr/>
    </dgm:pt>
    <dgm:pt modelId="{DB971ADE-389F-431F-9540-7AA56D31461E}" type="pres">
      <dgm:prSet presAssocID="{CD7F5E25-C4D9-4E7D-B769-C562E49C7AE6}" presName="textNode" presStyleLbl="node1" presStyleIdx="2" presStyleCnt="3">
        <dgm:presLayoutVars>
          <dgm:bulletEnabled val="1"/>
        </dgm:presLayoutVars>
      </dgm:prSet>
      <dgm:spPr/>
      <dgm:t>
        <a:bodyPr/>
        <a:lstStyle/>
        <a:p>
          <a:endParaRPr lang="en-US"/>
        </a:p>
      </dgm:t>
    </dgm:pt>
  </dgm:ptLst>
  <dgm:cxnLst>
    <dgm:cxn modelId="{8CDE891A-63B8-418B-BA82-04DF766DEBEC}" srcId="{3AE7C560-C004-44B3-85C7-7FC8636D7732}" destId="{CD7F5E25-C4D9-4E7D-B769-C562E49C7AE6}" srcOrd="2" destOrd="0" parTransId="{3FE3131E-EEFA-4B6F-A678-E06D7E299CA5}" sibTransId="{5E436E8B-75C1-405C-8B64-17DC8B879FFE}"/>
    <dgm:cxn modelId="{D9A53618-C411-4F29-8892-D604F8D25023}" type="presOf" srcId="{671ACBF6-3A1F-41C1-9358-6082BEB443C3}" destId="{9CB50CFF-10AD-4D02-BC75-3E3AB6A3283F}" srcOrd="0" destOrd="0" presId="urn:microsoft.com/office/officeart/2005/8/layout/hProcess9"/>
    <dgm:cxn modelId="{7E0B6DE3-718C-41F8-BD55-DF557B5E5799}" type="presOf" srcId="{CD7F5E25-C4D9-4E7D-B769-C562E49C7AE6}" destId="{DB971ADE-389F-431F-9540-7AA56D31461E}" srcOrd="0" destOrd="0" presId="urn:microsoft.com/office/officeart/2005/8/layout/hProcess9"/>
    <dgm:cxn modelId="{04818940-24C9-44E8-BCB7-996B77D53A1F}" srcId="{3AE7C560-C004-44B3-85C7-7FC8636D7732}" destId="{671ACBF6-3A1F-41C1-9358-6082BEB443C3}" srcOrd="1" destOrd="0" parTransId="{D16FF62F-C049-493F-9EB1-A9747EB1B7F1}" sibTransId="{FE1658F0-704A-4AA2-80EB-857216ED998B}"/>
    <dgm:cxn modelId="{03E7A20A-7108-42A7-8CA9-12084C7CFF06}" type="presOf" srcId="{C8ADBAE5-63DE-43A4-BBB3-A029DD9188FF}" destId="{D77185CA-52CB-490F-A962-67EB3FF293A9}" srcOrd="0" destOrd="0" presId="urn:microsoft.com/office/officeart/2005/8/layout/hProcess9"/>
    <dgm:cxn modelId="{6F3C601D-DB24-49F8-82BA-E0DE63084325}" type="presOf" srcId="{3AE7C560-C004-44B3-85C7-7FC8636D7732}" destId="{C3BE2024-4BF7-4E4D-8774-AC98055FAAD0}" srcOrd="0" destOrd="0" presId="urn:microsoft.com/office/officeart/2005/8/layout/hProcess9"/>
    <dgm:cxn modelId="{0AAFAF5D-B609-4AB0-A728-F2278930BADA}" srcId="{3AE7C560-C004-44B3-85C7-7FC8636D7732}" destId="{C8ADBAE5-63DE-43A4-BBB3-A029DD9188FF}" srcOrd="0" destOrd="0" parTransId="{C82C6F94-ECCF-4B29-934E-26EC2315F277}" sibTransId="{D1A7111E-2DC6-4CDB-82D6-E271A6CD786F}"/>
    <dgm:cxn modelId="{7E811E19-BC55-4601-BC9E-1C4944DDE932}" type="presParOf" srcId="{C3BE2024-4BF7-4E4D-8774-AC98055FAAD0}" destId="{30ECF05E-DB67-4158-9283-033362859084}" srcOrd="0" destOrd="0" presId="urn:microsoft.com/office/officeart/2005/8/layout/hProcess9"/>
    <dgm:cxn modelId="{89BA5AC9-8108-43DA-BA85-C171AC2C12DC}" type="presParOf" srcId="{C3BE2024-4BF7-4E4D-8774-AC98055FAAD0}" destId="{6AB7CCA9-4468-45B4-87CF-A940947AAC1B}" srcOrd="1" destOrd="0" presId="urn:microsoft.com/office/officeart/2005/8/layout/hProcess9"/>
    <dgm:cxn modelId="{199740E9-C9E2-4877-BAA3-974471077441}" type="presParOf" srcId="{6AB7CCA9-4468-45B4-87CF-A940947AAC1B}" destId="{D77185CA-52CB-490F-A962-67EB3FF293A9}" srcOrd="0" destOrd="0" presId="urn:microsoft.com/office/officeart/2005/8/layout/hProcess9"/>
    <dgm:cxn modelId="{A6949E40-EA37-4CB4-B318-361BABFE43A9}" type="presParOf" srcId="{6AB7CCA9-4468-45B4-87CF-A940947AAC1B}" destId="{7770BA56-95FB-409F-B7B9-C2004DAFB4C4}" srcOrd="1" destOrd="0" presId="urn:microsoft.com/office/officeart/2005/8/layout/hProcess9"/>
    <dgm:cxn modelId="{6AC09DA3-D3AA-40D9-AA61-961F90133817}" type="presParOf" srcId="{6AB7CCA9-4468-45B4-87CF-A940947AAC1B}" destId="{9CB50CFF-10AD-4D02-BC75-3E3AB6A3283F}" srcOrd="2" destOrd="0" presId="urn:microsoft.com/office/officeart/2005/8/layout/hProcess9"/>
    <dgm:cxn modelId="{31E3D0DE-CB91-4F5D-87F4-CCA5C930B80C}" type="presParOf" srcId="{6AB7CCA9-4468-45B4-87CF-A940947AAC1B}" destId="{663A8AD3-C15D-4F88-9BD4-4DFCF40BE47C}" srcOrd="3" destOrd="0" presId="urn:microsoft.com/office/officeart/2005/8/layout/hProcess9"/>
    <dgm:cxn modelId="{2E0FFD26-D351-4452-BA13-0C828B4C81CF}" type="presParOf" srcId="{6AB7CCA9-4468-45B4-87CF-A940947AAC1B}" destId="{DB971ADE-389F-431F-9540-7AA56D31461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CF05E-DB67-4158-9283-033362859084}">
      <dsp:nvSpPr>
        <dsp:cNvPr id="0" name=""/>
        <dsp:cNvSpPr/>
      </dsp:nvSpPr>
      <dsp:spPr>
        <a:xfrm>
          <a:off x="617219" y="0"/>
          <a:ext cx="6995160" cy="38862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7185CA-52CB-490F-A962-67EB3FF293A9}">
      <dsp:nvSpPr>
        <dsp:cNvPr id="0" name=""/>
        <dsp:cNvSpPr/>
      </dsp:nvSpPr>
      <dsp:spPr>
        <a:xfrm>
          <a:off x="278874" y="1165860"/>
          <a:ext cx="2468880" cy="155448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Maintain records in the order in which they were created, received, filed or used	</a:t>
          </a:r>
          <a:endParaRPr lang="en-US" sz="1900" kern="1200" dirty="0"/>
        </a:p>
      </dsp:txBody>
      <dsp:txXfrm>
        <a:off x="354757" y="1241743"/>
        <a:ext cx="2317114" cy="1402714"/>
      </dsp:txXfrm>
    </dsp:sp>
    <dsp:sp modelId="{9CB50CFF-10AD-4D02-BC75-3E3AB6A3283F}">
      <dsp:nvSpPr>
        <dsp:cNvPr id="0" name=""/>
        <dsp:cNvSpPr/>
      </dsp:nvSpPr>
      <dsp:spPr>
        <a:xfrm>
          <a:off x="2880359" y="1165860"/>
          <a:ext cx="2468880" cy="155448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Look for evidence of a pre-existing arrangement, devised by the creator	</a:t>
          </a:r>
          <a:endParaRPr lang="en-US" sz="1900" kern="1200" dirty="0"/>
        </a:p>
      </dsp:txBody>
      <dsp:txXfrm>
        <a:off x="2956242" y="1241743"/>
        <a:ext cx="2317114" cy="1402714"/>
      </dsp:txXfrm>
    </dsp:sp>
    <dsp:sp modelId="{DB971ADE-389F-431F-9540-7AA56D31461E}">
      <dsp:nvSpPr>
        <dsp:cNvPr id="0" name=""/>
        <dsp:cNvSpPr/>
      </dsp:nvSpPr>
      <dsp:spPr>
        <a:xfrm>
          <a:off x="5481845" y="1165860"/>
          <a:ext cx="2468880" cy="155448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Preserving relations among the records and to respect context in which the records came to be</a:t>
          </a:r>
          <a:endParaRPr lang="en-US" sz="1900" kern="1200" dirty="0"/>
        </a:p>
      </dsp:txBody>
      <dsp:txXfrm>
        <a:off x="5557728" y="1241743"/>
        <a:ext cx="2317114" cy="14027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Tree>
    <p:extLst>
      <p:ext uri="{BB962C8B-B14F-4D97-AF65-F5344CB8AC3E}">
        <p14:creationId xmlns:p14="http://schemas.microsoft.com/office/powerpoint/2010/main" val="3197226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583" cy="480225"/>
          </a:xfrm>
          <a:prstGeom prst="rect">
            <a:avLst/>
          </a:prstGeom>
        </p:spPr>
        <p:txBody>
          <a:bodyPr vert="horz" lIns="94851" tIns="47425" rIns="94851" bIns="47425" rtlCol="0"/>
          <a:lstStyle>
            <a:lvl1pPr algn="l">
              <a:defRPr sz="1200">
                <a:latin typeface="Arial" charset="0"/>
              </a:defRPr>
            </a:lvl1pPr>
          </a:lstStyle>
          <a:p>
            <a:pPr>
              <a:defRPr/>
            </a:pPr>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pPr lvl="0"/>
            <a:endParaRPr lang="en-US" noProof="0" dirty="0" smtClean="0"/>
          </a:p>
        </p:txBody>
      </p:sp>
      <p:sp>
        <p:nvSpPr>
          <p:cNvPr id="5" name="Notes Placeholder 4"/>
          <p:cNvSpPr>
            <a:spLocks noGrp="1"/>
          </p:cNvSpPr>
          <p:nvPr>
            <p:ph type="body" sz="quarter" idx="3"/>
          </p:nvPr>
        </p:nvSpPr>
        <p:spPr>
          <a:xfrm>
            <a:off x="732183" y="4561313"/>
            <a:ext cx="5850835" cy="4320375"/>
          </a:xfrm>
          <a:prstGeom prst="rect">
            <a:avLst/>
          </a:prstGeom>
        </p:spPr>
        <p:txBody>
          <a:bodyPr vert="horz" lIns="94851" tIns="47425" rIns="94851" bIns="4742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9119326"/>
            <a:ext cx="3170583" cy="480225"/>
          </a:xfrm>
          <a:prstGeom prst="rect">
            <a:avLst/>
          </a:prstGeom>
        </p:spPr>
        <p:txBody>
          <a:bodyPr vert="horz" lIns="94851" tIns="47425" rIns="94851" bIns="47425" rtlCol="0" anchor="b"/>
          <a:lstStyle>
            <a:lvl1pPr algn="l">
              <a:defRPr sz="1200">
                <a:latin typeface="Arial" charset="0"/>
              </a:defRPr>
            </a:lvl1pPr>
          </a:lstStyle>
          <a:p>
            <a:pPr>
              <a:defRPr/>
            </a:pPr>
            <a:endParaRPr lang="en-US" dirty="0"/>
          </a:p>
        </p:txBody>
      </p:sp>
    </p:spTree>
    <p:extLst>
      <p:ext uri="{BB962C8B-B14F-4D97-AF65-F5344CB8AC3E}">
        <p14:creationId xmlns:p14="http://schemas.microsoft.com/office/powerpoint/2010/main" val="2431134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257"/>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rnd">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11267" name="Shape 258"/>
          <p:cNvSpPr txBox="1">
            <a:spLocks noGrp="1"/>
          </p:cNvSpPr>
          <p:nvPr>
            <p:ph type="body" idx="1"/>
          </p:nvPr>
        </p:nvSpPr>
        <p:spPr bwMode="auto">
          <a:xfrm>
            <a:off x="732183" y="4561314"/>
            <a:ext cx="5850835" cy="2871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481" tIns="47241" rIns="94481" bIns="47241" numCol="1" anchor="t" anchorCtr="0" compatLnSpc="1">
            <a:prstTxWarp prst="textNoShape">
              <a:avLst/>
            </a:prstTxWarp>
            <a:spAutoFit/>
          </a:bodyPr>
          <a:lstStyle/>
          <a:p>
            <a:endParaRPr lang="en-US" altLang="en-US" dirty="0" smtClean="0"/>
          </a:p>
        </p:txBody>
      </p:sp>
      <p:sp>
        <p:nvSpPr>
          <p:cNvPr id="11268" name="Shape 259"/>
          <p:cNvSpPr>
            <a:spLocks noChangeArrowheads="1"/>
          </p:cNvSpPr>
          <p:nvPr/>
        </p:nvSpPr>
        <p:spPr bwMode="auto">
          <a:xfrm>
            <a:off x="4142963" y="9312406"/>
            <a:ext cx="3170583" cy="28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81" tIns="47241" rIns="94481" bIns="47241"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buSzPct val="25000"/>
            </a:pPr>
            <a:r>
              <a:rPr lang="en-US" altLang="en-US" sz="1200" dirty="0"/>
              <a:t>*</a:t>
            </a:r>
          </a:p>
        </p:txBody>
      </p:sp>
    </p:spTree>
    <p:extLst>
      <p:ext uri="{BB962C8B-B14F-4D97-AF65-F5344CB8AC3E}">
        <p14:creationId xmlns:p14="http://schemas.microsoft.com/office/powerpoint/2010/main" val="52945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2963" y="9119326"/>
            <a:ext cx="3170583" cy="480225"/>
          </a:xfrm>
          <a:prstGeom prst="rect">
            <a:avLst/>
          </a:prstGeom>
        </p:spPr>
        <p:txBody>
          <a:bodyPr lIns="94851" tIns="47425" rIns="94851" bIns="47425"/>
          <a:lstStyle/>
          <a:p>
            <a:fld id="{FC4D631B-9444-4573-87A1-62252B824136}" type="slidenum">
              <a:rPr lang="en-US" altLang="en-US" smtClean="0"/>
              <a:pPr/>
              <a:t>16</a:t>
            </a:fld>
            <a:endParaRPr lang="en-US" altLang="en-US" dirty="0"/>
          </a:p>
        </p:txBody>
      </p:sp>
    </p:spTree>
    <p:extLst>
      <p:ext uri="{BB962C8B-B14F-4D97-AF65-F5344CB8AC3E}">
        <p14:creationId xmlns:p14="http://schemas.microsoft.com/office/powerpoint/2010/main" val="29110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588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2963" y="9119326"/>
            <a:ext cx="3170583" cy="480225"/>
          </a:xfrm>
          <a:prstGeom prst="rect">
            <a:avLst/>
          </a:prstGeom>
        </p:spPr>
        <p:txBody>
          <a:bodyPr lIns="94851" tIns="47425" rIns="94851" bIns="47425"/>
          <a:lstStyle/>
          <a:p>
            <a:fld id="{FC4D631B-9444-4573-87A1-62252B824136}" type="slidenum">
              <a:rPr lang="en-US" altLang="en-US" smtClean="0"/>
              <a:pPr/>
              <a:t>55</a:t>
            </a:fld>
            <a:endParaRPr lang="en-US" altLang="en-US" dirty="0"/>
          </a:p>
        </p:txBody>
      </p:sp>
    </p:spTree>
    <p:extLst>
      <p:ext uri="{BB962C8B-B14F-4D97-AF65-F5344CB8AC3E}">
        <p14:creationId xmlns:p14="http://schemas.microsoft.com/office/powerpoint/2010/main" val="3681226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dirty="0">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grpSp>
      </p:grpSp>
      <p:sp>
        <p:nvSpPr>
          <p:cNvPr id="5139" name="Rectangle 19"/>
          <p:cNvSpPr>
            <a:spLocks noGrp="1" noChangeArrowheads="1"/>
          </p:cNvSpPr>
          <p:nvPr>
            <p:ph type="ctrTitle"/>
          </p:nvPr>
        </p:nvSpPr>
        <p:spPr>
          <a:xfrm>
            <a:off x="2971800" y="1828800"/>
            <a:ext cx="6019800" cy="2209800"/>
          </a:xfrm>
        </p:spPr>
        <p:txBody>
          <a:bodyPr/>
          <a:lstStyle>
            <a:lvl1pPr>
              <a:defRPr sz="2100">
                <a:solidFill>
                  <a:srgbClr val="FFFFFF"/>
                </a:solidFill>
              </a:defRPr>
            </a:lvl1pPr>
          </a:lstStyle>
          <a:p>
            <a:pPr lvl="0"/>
            <a:r>
              <a:rPr lang="en-US" noProof="0" smtClean="0"/>
              <a:t>Click to edit Master title style</a:t>
            </a:r>
          </a:p>
        </p:txBody>
      </p:sp>
      <p:sp>
        <p:nvSpPr>
          <p:cNvPr id="514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en-US" noProof="0" smtClean="0"/>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dirty="0"/>
          </a:p>
        </p:txBody>
      </p:sp>
      <p:sp>
        <p:nvSpPr>
          <p:cNvPr id="19" name="Rectangle 17"/>
          <p:cNvSpPr>
            <a:spLocks noGrp="1" noChangeArrowheads="1"/>
          </p:cNvSpPr>
          <p:nvPr>
            <p:ph type="ftr" sz="quarter" idx="11"/>
          </p:nvPr>
        </p:nvSpPr>
        <p:spPr/>
        <p:txBody>
          <a:bodyPr/>
          <a:lstStyle>
            <a:lvl1pPr>
              <a:defRPr/>
            </a:lvl1pPr>
          </a:lstStyle>
          <a:p>
            <a:pPr>
              <a:defRPr/>
            </a:pPr>
            <a:endParaRPr lang="en-US" dirty="0"/>
          </a:p>
        </p:txBody>
      </p:sp>
      <p:sp>
        <p:nvSpPr>
          <p:cNvPr id="20" name="Rectangle 18"/>
          <p:cNvSpPr>
            <a:spLocks noGrp="1" noChangeArrowheads="1"/>
          </p:cNvSpPr>
          <p:nvPr>
            <p:ph type="sldNum" sz="quarter" idx="12"/>
          </p:nvPr>
        </p:nvSpPr>
        <p:spPr/>
        <p:txBody>
          <a:bodyPr/>
          <a:lstStyle>
            <a:lvl1pPr>
              <a:defRPr/>
            </a:lvl1pPr>
          </a:lstStyle>
          <a:p>
            <a:fld id="{4C888D31-CB4F-4A24-BEC3-8C2E6C7B925D}" type="slidenum">
              <a:rPr lang="en-US" altLang="en-US"/>
              <a:pPr/>
              <a:t>‹#›</a:t>
            </a:fld>
            <a:endParaRPr lang="en-US" altLang="en-US" dirty="0"/>
          </a:p>
        </p:txBody>
      </p:sp>
    </p:spTree>
    <p:extLst>
      <p:ext uri="{BB962C8B-B14F-4D97-AF65-F5344CB8AC3E}">
        <p14:creationId xmlns:p14="http://schemas.microsoft.com/office/powerpoint/2010/main" val="147662698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a:lvl1pPr>
          </a:lstStyle>
          <a:p>
            <a:fld id="{D2FBFA90-B6B2-41A5-AC31-69E594014FAF}" type="slidenum">
              <a:rPr lang="en-US" altLang="en-US"/>
              <a:pPr/>
              <a:t>‹#›</a:t>
            </a:fld>
            <a:endParaRPr lang="en-US" altLang="en-US"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12227950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a:lvl1pPr>
          </a:lstStyle>
          <a:p>
            <a:fld id="{BBF426BE-7F52-4200-AEB0-D0F67B63158B}" type="slidenum">
              <a:rPr lang="en-US" altLang="en-US"/>
              <a:pPr/>
              <a:t>‹#›</a:t>
            </a:fld>
            <a:endParaRPr lang="en-US" altLang="en-US"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6088921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152400" y="1371600"/>
            <a:ext cx="8839199" cy="5333999"/>
          </a:xfrm>
          <a:prstGeom prst="rect">
            <a:avLst/>
          </a:prstGeom>
          <a:noFill/>
          <a:ln>
            <a:noFill/>
          </a:ln>
        </p:spPr>
        <p:txBody>
          <a:bodyPr lIns="91425" tIns="91425" rIns="91425" bIns="91425"/>
          <a:lstStyle>
            <a:lvl1pPr marL="230188" indent="-230188" rtl="0">
              <a:spcBef>
                <a:spcPts val="200"/>
              </a:spcBef>
              <a:defRPr/>
            </a:lvl1pPr>
            <a:lvl2pPr marL="461963" indent="-233362" rtl="0">
              <a:spcBef>
                <a:spcPts val="200"/>
              </a:spcBef>
              <a:defRPr/>
            </a:lvl2pPr>
            <a:lvl3pPr marL="684213" indent="-227012" rtl="0">
              <a:spcBef>
                <a:spcPts val="200"/>
              </a:spcBef>
              <a:defRPr/>
            </a:lvl3pPr>
            <a:lvl4pPr marL="914400" indent="-241300" rtl="0">
              <a:spcBef>
                <a:spcPts val="200"/>
              </a:spcBef>
              <a:defRPr/>
            </a:lvl4pPr>
            <a:lvl5pPr marL="1144588" indent="-230187" rtl="0">
              <a:spcBef>
                <a:spcPts val="200"/>
              </a:spcBef>
              <a:defRPr/>
            </a:lvl5pPr>
            <a:lvl6pPr>
              <a:defRPr/>
            </a:lvl6pPr>
            <a:lvl7pPr>
              <a:defRPr/>
            </a:lvl7pPr>
            <a:lvl8pPr>
              <a:defRPr/>
            </a:lvl8pPr>
            <a:lvl9pPr>
              <a:defRPr/>
            </a:lvl9pPr>
          </a:lstStyle>
          <a:p>
            <a:pPr lvl="0"/>
            <a:r>
              <a:rPr lang="en-US" smtClean="0"/>
              <a:t>Click to edit Master text styles</a:t>
            </a:r>
          </a:p>
        </p:txBody>
      </p:sp>
      <p:sp>
        <p:nvSpPr>
          <p:cNvPr id="24" name="Shape 24"/>
          <p:cNvSpPr txBox="1">
            <a:spLocks noGrp="1"/>
          </p:cNvSpPr>
          <p:nvPr>
            <p:ph type="title"/>
          </p:nvPr>
        </p:nvSpPr>
        <p:spPr>
          <a:xfrm>
            <a:off x="152400" y="457200"/>
            <a:ext cx="8839199" cy="914400"/>
          </a:xfrm>
          <a:prstGeom prst="rect">
            <a:avLst/>
          </a:prstGeom>
          <a:noFill/>
          <a:ln>
            <a:noFill/>
          </a:ln>
        </p:spPr>
        <p:txBody>
          <a:bodyPr lIns="91425" tIns="91425" rIns="91425" bIns="91425" anchor="t"/>
          <a:lstStyle>
            <a:lvl1pPr algn="l" rtl="0">
              <a:spcBef>
                <a:spcPts val="0"/>
              </a:spcBef>
              <a:spcAft>
                <a:spcPts val="0"/>
              </a:spcAft>
              <a:defRPr sz="3600">
                <a:solidFill>
                  <a:schemeClr val="lt2"/>
                </a:solidFill>
                <a:latin typeface="Trebuchet MS"/>
                <a:ea typeface="Trebuchet MS"/>
                <a:cs typeface="Trebuchet MS"/>
                <a:sym typeface="Trebuchet MS"/>
              </a:defRPr>
            </a:lvl1pPr>
            <a:lvl2pPr algn="l" rtl="0">
              <a:spcBef>
                <a:spcPts val="0"/>
              </a:spcBef>
              <a:spcAft>
                <a:spcPts val="0"/>
              </a:spcAft>
              <a:defRPr sz="3600">
                <a:solidFill>
                  <a:schemeClr val="lt2"/>
                </a:solidFill>
                <a:latin typeface="Trebuchet MS"/>
                <a:ea typeface="Trebuchet MS"/>
                <a:cs typeface="Trebuchet MS"/>
                <a:sym typeface="Trebuchet MS"/>
              </a:defRPr>
            </a:lvl2pPr>
            <a:lvl3pPr algn="l" rtl="0">
              <a:spcBef>
                <a:spcPts val="0"/>
              </a:spcBef>
              <a:spcAft>
                <a:spcPts val="0"/>
              </a:spcAft>
              <a:defRPr sz="3600">
                <a:solidFill>
                  <a:schemeClr val="lt2"/>
                </a:solidFill>
                <a:latin typeface="Trebuchet MS"/>
                <a:ea typeface="Trebuchet MS"/>
                <a:cs typeface="Trebuchet MS"/>
                <a:sym typeface="Trebuchet MS"/>
              </a:defRPr>
            </a:lvl3pPr>
            <a:lvl4pPr algn="l" rtl="0">
              <a:spcBef>
                <a:spcPts val="0"/>
              </a:spcBef>
              <a:spcAft>
                <a:spcPts val="0"/>
              </a:spcAft>
              <a:defRPr sz="3600">
                <a:solidFill>
                  <a:schemeClr val="lt2"/>
                </a:solidFill>
                <a:latin typeface="Trebuchet MS"/>
                <a:ea typeface="Trebuchet MS"/>
                <a:cs typeface="Trebuchet MS"/>
                <a:sym typeface="Trebuchet MS"/>
              </a:defRPr>
            </a:lvl4pPr>
            <a:lvl5pPr algn="l" rtl="0">
              <a:spcBef>
                <a:spcPts val="0"/>
              </a:spcBef>
              <a:spcAft>
                <a:spcPts val="0"/>
              </a:spcAft>
              <a:defRPr sz="3600">
                <a:solidFill>
                  <a:schemeClr val="lt2"/>
                </a:solidFill>
                <a:latin typeface="Trebuchet MS"/>
                <a:ea typeface="Trebuchet MS"/>
                <a:cs typeface="Trebuchet MS"/>
                <a:sym typeface="Trebuchet MS"/>
              </a:defRPr>
            </a:lvl5pPr>
            <a:lvl6pPr marL="457200" algn="l" rtl="0">
              <a:spcBef>
                <a:spcPts val="0"/>
              </a:spcBef>
              <a:spcAft>
                <a:spcPts val="0"/>
              </a:spcAft>
              <a:defRPr>
                <a:solidFill>
                  <a:schemeClr val="lt1"/>
                </a:solidFill>
                <a:latin typeface="Arial"/>
                <a:ea typeface="Arial"/>
                <a:cs typeface="Arial"/>
                <a:sym typeface="Arial"/>
              </a:defRPr>
            </a:lvl6pPr>
            <a:lvl7pPr marL="914400" algn="l" rtl="0">
              <a:spcBef>
                <a:spcPts val="0"/>
              </a:spcBef>
              <a:spcAft>
                <a:spcPts val="0"/>
              </a:spcAft>
              <a:defRPr>
                <a:solidFill>
                  <a:schemeClr val="lt1"/>
                </a:solidFill>
                <a:latin typeface="Arial"/>
                <a:ea typeface="Arial"/>
                <a:cs typeface="Arial"/>
                <a:sym typeface="Arial"/>
              </a:defRPr>
            </a:lvl7pPr>
            <a:lvl8pPr marL="1371600" algn="l" rtl="0">
              <a:spcBef>
                <a:spcPts val="0"/>
              </a:spcBef>
              <a:spcAft>
                <a:spcPts val="0"/>
              </a:spcAft>
              <a:defRPr>
                <a:solidFill>
                  <a:schemeClr val="lt1"/>
                </a:solidFill>
                <a:latin typeface="Arial"/>
                <a:ea typeface="Arial"/>
                <a:cs typeface="Arial"/>
                <a:sym typeface="Arial"/>
              </a:defRPr>
            </a:lvl8pPr>
            <a:lvl9pPr marL="1828800" algn="l" rtl="0">
              <a:spcBef>
                <a:spcPts val="0"/>
              </a:spcBef>
              <a:spcAft>
                <a:spcPts val="0"/>
              </a:spcAft>
              <a:defRPr>
                <a:solidFill>
                  <a:schemeClr val="lt1"/>
                </a:solidFill>
                <a:latin typeface="Arial"/>
                <a:ea typeface="Arial"/>
                <a:cs typeface="Arial"/>
                <a:sym typeface="Arial"/>
              </a:defRPr>
            </a:lvl9pPr>
          </a:lstStyle>
          <a:p>
            <a:r>
              <a:rPr lang="en-US" smtClean="0"/>
              <a:t>Click to edit Master title style</a:t>
            </a:r>
            <a:endParaRP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6C608164-D478-473D-BB7E-7C5BC4394A18}" type="slidenum">
              <a:rPr lang="en-US" altLang="en-US" smtClean="0"/>
              <a:pPr/>
              <a:t>‹#›</a:t>
            </a:fld>
            <a:endParaRPr lang="en-US" altLang="en-US" dirty="0"/>
          </a:p>
        </p:txBody>
      </p:sp>
    </p:spTree>
    <p:extLst>
      <p:ext uri="{BB962C8B-B14F-4D97-AF65-F5344CB8AC3E}">
        <p14:creationId xmlns:p14="http://schemas.microsoft.com/office/powerpoint/2010/main" val="965675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a:lvl1pPr>
          </a:lstStyle>
          <a:p>
            <a:fld id="{9DB786E4-8035-4ACD-8215-75C1B14ACD03}" type="slidenum">
              <a:rPr lang="en-US" altLang="en-US"/>
              <a:pPr/>
              <a:t>‹#›</a:t>
            </a:fld>
            <a:endParaRPr lang="en-US" altLang="en-US"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0639585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a:lvl1pPr>
          </a:lstStyle>
          <a:p>
            <a:fld id="{AFCE68E3-479E-4328-B9AA-96008184390B}" type="slidenum">
              <a:rPr lang="en-US" altLang="en-US"/>
              <a:pPr/>
              <a:t>‹#›</a:t>
            </a:fld>
            <a:endParaRPr lang="en-US" altLang="en-US"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3683371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a:lvl1pPr>
          </a:lstStyle>
          <a:p>
            <a:fld id="{4C55F528-0295-4E0B-98D7-A11630802D80}" type="slidenum">
              <a:rPr lang="en-US" altLang="en-US"/>
              <a:pPr/>
              <a:t>‹#›</a:t>
            </a:fld>
            <a:endParaRPr lang="en-US" altLang="en-US"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279060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a:lvl1pPr>
          </a:lstStyle>
          <a:p>
            <a:fld id="{13752023-8A6C-480F-9829-91A4CD404517}" type="slidenum">
              <a:rPr lang="en-US" altLang="en-US"/>
              <a:pPr/>
              <a:t>‹#›</a:t>
            </a:fld>
            <a:endParaRPr lang="en-US" altLang="en-US" dirty="0"/>
          </a:p>
        </p:txBody>
      </p:sp>
      <p:sp>
        <p:nvSpPr>
          <p:cNvPr id="9"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893295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a:lvl1pPr>
          </a:lstStyle>
          <a:p>
            <a:fld id="{9272F53B-E9C5-4FB5-ABB0-8EE6AD3DD353}" type="slidenum">
              <a:rPr lang="en-US" altLang="en-US"/>
              <a:pPr/>
              <a:t>‹#›</a:t>
            </a:fld>
            <a:endParaRPr lang="en-US" altLang="en-US" dirty="0"/>
          </a:p>
        </p:txBody>
      </p:sp>
      <p:sp>
        <p:nvSpPr>
          <p:cNvPr id="5"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046386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a:lvl1pPr>
          </a:lstStyle>
          <a:p>
            <a:fld id="{7859F35F-4EC3-4B5A-B899-B26134A4B26B}" type="slidenum">
              <a:rPr lang="en-US" altLang="en-US"/>
              <a:pPr/>
              <a:t>‹#›</a:t>
            </a:fld>
            <a:endParaRPr lang="en-US" altLang="en-US" dirty="0"/>
          </a:p>
        </p:txBody>
      </p:sp>
      <p:sp>
        <p:nvSpPr>
          <p:cNvPr id="4"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4716322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a:lvl1pPr>
          </a:lstStyle>
          <a:p>
            <a:fld id="{6C933A82-AAE0-4560-83DC-2C0EC23CD073}" type="slidenum">
              <a:rPr lang="en-US" altLang="en-US"/>
              <a:pPr/>
              <a:t>‹#›</a:t>
            </a:fld>
            <a:endParaRPr lang="en-US" altLang="en-US"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2710050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a:lvl1pPr>
          </a:lstStyle>
          <a:p>
            <a:fld id="{0A2081C8-2F7B-4E99-B27D-9D13F2DF45C9}" type="slidenum">
              <a:rPr lang="en-US" altLang="en-US"/>
              <a:pPr/>
              <a:t>‹#›</a:t>
            </a:fld>
            <a:endParaRPr lang="en-US" altLang="en-US" dirty="0"/>
          </a:p>
        </p:txBody>
      </p:sp>
      <p:sp>
        <p:nvSpPr>
          <p:cNvPr id="7" name="Rectangle 16"/>
          <p:cNvSpPr>
            <a:spLocks noGrp="1" noChangeArrowheads="1"/>
          </p:cNvSpPr>
          <p:nvPr>
            <p:ph type="dt" sz="half"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8569060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dirty="0"/>
          </a:p>
        </p:txBody>
      </p:sp>
      <p:sp>
        <p:nvSpPr>
          <p:cNvPr id="4099"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fld id="{6C608164-D478-473D-BB7E-7C5BC4394A18}" type="slidenum">
              <a:rPr lang="en-US" altLang="en-US"/>
              <a:pPr/>
              <a:t>‹#›</a:t>
            </a:fld>
            <a:endParaRPr lang="en-US" altLang="en-US" dirty="0"/>
          </a:p>
        </p:txBody>
      </p:sp>
      <p:grpSp>
        <p:nvGrpSpPr>
          <p:cNvPr id="1028" name="Group 4"/>
          <p:cNvGrpSpPr>
            <a:grpSpLocks/>
          </p:cNvGrpSpPr>
          <p:nvPr/>
        </p:nvGrpSpPr>
        <p:grpSpPr bwMode="auto">
          <a:xfrm>
            <a:off x="0" y="0"/>
            <a:ext cx="9144000" cy="546100"/>
            <a:chOff x="0" y="0"/>
            <a:chExt cx="5760" cy="344"/>
          </a:xfrm>
        </p:grpSpPr>
        <p:sp>
          <p:nvSpPr>
            <p:cNvPr id="103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dirty="0">
                <a:latin typeface="Times New Roman" panose="02020603050405020304" pitchFamily="18" charset="0"/>
              </a:endParaRPr>
            </a:p>
          </p:txBody>
        </p:sp>
        <p:sp>
          <p:nvSpPr>
            <p:cNvPr id="10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03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hlink"/>
                </a:solidFill>
              </a:endParaRPr>
            </a:p>
          </p:txBody>
        </p:sp>
        <p:sp>
          <p:nvSpPr>
            <p:cNvPr id="103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hlink"/>
                </a:solidFill>
              </a:endParaRPr>
            </a:p>
          </p:txBody>
        </p:sp>
        <p:sp>
          <p:nvSpPr>
            <p:cNvPr id="103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accent2"/>
                </a:solidFill>
              </a:endParaRPr>
            </a:p>
          </p:txBody>
        </p:sp>
        <p:sp>
          <p:nvSpPr>
            <p:cNvPr id="103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hlink"/>
                </a:solidFill>
              </a:endParaRPr>
            </a:p>
          </p:txBody>
        </p:sp>
        <p:sp>
          <p:nvSpPr>
            <p:cNvPr id="103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dirty="0">
                <a:latin typeface="Times New Roman" panose="02020603050405020304" pitchFamily="18" charset="0"/>
              </a:endParaRPr>
            </a:p>
          </p:txBody>
        </p:sp>
        <p:sp>
          <p:nvSpPr>
            <p:cNvPr id="104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accent2"/>
                </a:solidFill>
              </a:endParaRPr>
            </a:p>
          </p:txBody>
        </p:sp>
        <p:sp>
          <p:nvSpPr>
            <p:cNvPr id="104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12"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1032" name="Rectangle 17"/>
          <p:cNvSpPr>
            <a:spLocks noChangeArrowheads="1"/>
          </p:cNvSpPr>
          <p:nvPr userDrawn="1"/>
        </p:nvSpPr>
        <p:spPr bwMode="auto">
          <a:xfrm>
            <a:off x="381000" y="152400"/>
            <a:ext cx="579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3" r:id="rId12"/>
  </p:sldLayoutIdLst>
  <p:timing>
    <p:tnLst>
      <p:par>
        <p:cTn id="1" dur="indefinite" restart="never" nodeType="tmRoot"/>
      </p:par>
    </p:tnLst>
  </p:timing>
  <p:hf hdr="0" ftr="0" dt="0"/>
  <p:txStyles>
    <p:titleStyle>
      <a:lvl1pPr algn="l" rtl="0" eaLnBrk="0" fontAlgn="base" hangingPunct="0">
        <a:spcBef>
          <a:spcPct val="0"/>
        </a:spcBef>
        <a:spcAft>
          <a:spcPct val="0"/>
        </a:spcAft>
        <a:defRPr>
          <a:solidFill>
            <a:schemeClr val="bg1"/>
          </a:solidFill>
          <a:latin typeface="+mj-lt"/>
          <a:ea typeface="+mj-ea"/>
          <a:cs typeface="+mj-cs"/>
        </a:defRPr>
      </a:lvl1pPr>
      <a:lvl2pPr algn="l" rtl="0" eaLnBrk="0" fontAlgn="base" hangingPunct="0">
        <a:spcBef>
          <a:spcPct val="0"/>
        </a:spcBef>
        <a:spcAft>
          <a:spcPct val="0"/>
        </a:spcAft>
        <a:defRPr>
          <a:solidFill>
            <a:schemeClr val="bg1"/>
          </a:solidFill>
          <a:latin typeface="Arial" charset="0"/>
        </a:defRPr>
      </a:lvl2pPr>
      <a:lvl3pPr algn="l" rtl="0" eaLnBrk="0" fontAlgn="base" hangingPunct="0">
        <a:spcBef>
          <a:spcPct val="0"/>
        </a:spcBef>
        <a:spcAft>
          <a:spcPct val="0"/>
        </a:spcAft>
        <a:defRPr>
          <a:solidFill>
            <a:schemeClr val="bg1"/>
          </a:solidFill>
          <a:latin typeface="Arial" charset="0"/>
        </a:defRPr>
      </a:lvl3pPr>
      <a:lvl4pPr algn="l" rtl="0" eaLnBrk="0" fontAlgn="base" hangingPunct="0">
        <a:spcBef>
          <a:spcPct val="0"/>
        </a:spcBef>
        <a:spcAft>
          <a:spcPct val="0"/>
        </a:spcAft>
        <a:defRPr>
          <a:solidFill>
            <a:schemeClr val="bg1"/>
          </a:solidFill>
          <a:latin typeface="Arial" charset="0"/>
        </a:defRPr>
      </a:lvl4pPr>
      <a:lvl5pPr algn="l" rtl="0" eaLnBrk="0" fontAlgn="base" hangingPunct="0">
        <a:spcBef>
          <a:spcPct val="0"/>
        </a:spcBef>
        <a:spcAft>
          <a:spcPct val="0"/>
        </a:spcAft>
        <a:defRPr>
          <a:solidFill>
            <a:schemeClr val="bg1"/>
          </a:solidFill>
          <a:latin typeface="Arial" charset="0"/>
        </a:defRPr>
      </a:lvl5pPr>
      <a:lvl6pPr marL="457200" algn="l" rtl="0" fontAlgn="base">
        <a:spcBef>
          <a:spcPct val="0"/>
        </a:spcBef>
        <a:spcAft>
          <a:spcPct val="0"/>
        </a:spcAft>
        <a:defRPr>
          <a:solidFill>
            <a:schemeClr val="bg1"/>
          </a:solidFill>
          <a:latin typeface="Arial" charset="0"/>
        </a:defRPr>
      </a:lvl6pPr>
      <a:lvl7pPr marL="914400" algn="l" rtl="0" fontAlgn="base">
        <a:spcBef>
          <a:spcPct val="0"/>
        </a:spcBef>
        <a:spcAft>
          <a:spcPct val="0"/>
        </a:spcAft>
        <a:defRPr>
          <a:solidFill>
            <a:schemeClr val="bg1"/>
          </a:solidFill>
          <a:latin typeface="Arial" charset="0"/>
        </a:defRPr>
      </a:lvl7pPr>
      <a:lvl8pPr marL="1371600" algn="l" rtl="0" fontAlgn="base">
        <a:spcBef>
          <a:spcPct val="0"/>
        </a:spcBef>
        <a:spcAft>
          <a:spcPct val="0"/>
        </a:spcAft>
        <a:defRPr>
          <a:solidFill>
            <a:schemeClr val="bg1"/>
          </a:solidFill>
          <a:latin typeface="Arial" charset="0"/>
        </a:defRPr>
      </a:lvl8pPr>
      <a:lvl9pPr marL="1828800" algn="l" rtl="0" fontAlgn="base">
        <a:spcBef>
          <a:spcPct val="0"/>
        </a:spcBef>
        <a:spcAft>
          <a:spcPct val="0"/>
        </a:spcAft>
        <a:defRPr>
          <a:solidFill>
            <a:schemeClr val="bg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archives.lib.siu.edu/index.php?p=collections/research&amp;f=add&amp;collectionid=6&amp;collectioncontentid=258&amp;go=/index.php?p=collections/findingaid&amp;id=6&amp;q=Katherine+Dunham&amp;rootcontentid=198" TargetMode="External"/><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hyperlink" Target="http://archives.lib.siu.edu/index.php?p=collections/research&amp;f=add&amp;collectionid=6&amp;collectioncontentid=260&amp;go=/index.php?p=collections/findingaid&amp;id=6&amp;q=Katherine+Dunham&amp;rootcontentid=198" TargetMode="External"/><Relationship Id="rId4" Type="http://schemas.openxmlformats.org/officeDocument/2006/relationships/hyperlink" Target="http://archives.lib.siu.edu/index.php?p=collections/research&amp;f=add&amp;collectionid=6&amp;collectioncontentid=259&amp;go=/index.php?p=collections/findingaid&amp;id=6&amp;q=Katherine+Dunham&amp;rootcontentid=198"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0" y="1828800"/>
            <a:ext cx="6705600" cy="2209800"/>
          </a:xfrm>
        </p:spPr>
        <p:txBody>
          <a:bodyPr/>
          <a:lstStyle/>
          <a:p>
            <a:pPr algn="ctr" eaLnBrk="1" hangingPunct="1"/>
            <a:r>
              <a:rPr lang="en-US" altLang="en-US" sz="1200" dirty="0" smtClean="0"/>
              <a:t/>
            </a:r>
            <a:br>
              <a:rPr lang="en-US" altLang="en-US" sz="1200" dirty="0" smtClean="0"/>
            </a:br>
            <a:r>
              <a:rPr lang="en-US" altLang="en-US" sz="3200" dirty="0" smtClean="0"/>
              <a:t>Arrangement and Description:</a:t>
            </a:r>
            <a:r>
              <a:rPr lang="en-US" altLang="en-US" sz="3200" smtClean="0"/>
              <a:t/>
            </a:r>
            <a:br>
              <a:rPr lang="en-US" altLang="en-US" sz="3200" smtClean="0"/>
            </a:br>
            <a:r>
              <a:rPr lang="en-US" altLang="en-US" sz="3200" smtClean="0"/>
              <a:t>Fundamentals</a:t>
            </a:r>
            <a:r>
              <a:rPr lang="en-US" altLang="en-US" sz="3200" dirty="0" smtClean="0"/>
              <a:t/>
            </a:r>
            <a:br>
              <a:rPr lang="en-US" altLang="en-US" sz="3200" dirty="0" smtClean="0"/>
            </a:br>
            <a:r>
              <a:rPr lang="en-US" altLang="en-US" sz="2000" b="1" dirty="0" smtClean="0"/>
              <a:t/>
            </a:r>
            <a:br>
              <a:rPr lang="en-US" altLang="en-US" sz="2000" b="1" dirty="0" smtClean="0"/>
            </a:br>
            <a:endParaRPr lang="en-US" altLang="en-US" sz="2000" b="1" dirty="0" smtClean="0"/>
          </a:p>
        </p:txBody>
      </p:sp>
      <p:sp>
        <p:nvSpPr>
          <p:cNvPr id="4099" name="Rectangle 3"/>
          <p:cNvSpPr>
            <a:spLocks noGrp="1" noChangeArrowheads="1"/>
          </p:cNvSpPr>
          <p:nvPr>
            <p:ph type="subTitle" idx="1"/>
          </p:nvPr>
        </p:nvSpPr>
        <p:spPr>
          <a:xfrm>
            <a:off x="228600" y="4349750"/>
            <a:ext cx="4114800" cy="2298700"/>
          </a:xfrm>
          <a:noFill/>
        </p:spPr>
        <p:txBody>
          <a:bodyPr/>
          <a:lstStyle/>
          <a:p>
            <a:pPr eaLnBrk="1" hangingPunct="1">
              <a:lnSpc>
                <a:spcPct val="80000"/>
              </a:lnSpc>
            </a:pPr>
            <a:endParaRPr lang="en-US" altLang="en-US" sz="2800" b="1" dirty="0" smtClean="0"/>
          </a:p>
          <a:p>
            <a:pPr eaLnBrk="1" hangingPunct="1">
              <a:lnSpc>
                <a:spcPct val="80000"/>
              </a:lnSpc>
            </a:pPr>
            <a:r>
              <a:rPr lang="en-US" altLang="en-US" sz="2800" b="1" dirty="0" smtClean="0"/>
              <a:t>Pam Hackbart-Dean</a:t>
            </a:r>
          </a:p>
          <a:p>
            <a:pPr eaLnBrk="1" hangingPunct="1">
              <a:lnSpc>
                <a:spcPct val="80000"/>
              </a:lnSpc>
            </a:pPr>
            <a:r>
              <a:rPr lang="en-US" altLang="en-US" sz="2800" b="1" dirty="0" smtClean="0"/>
              <a:t>Susan Potts McDonald</a:t>
            </a:r>
          </a:p>
          <a:p>
            <a:pPr eaLnBrk="1" hangingPunct="1">
              <a:lnSpc>
                <a:spcPct val="80000"/>
              </a:lnSpc>
            </a:pPr>
            <a:endParaRPr lang="en-US" altLang="en-US" sz="2000" dirty="0" smtClean="0"/>
          </a:p>
          <a:p>
            <a:pPr eaLnBrk="1" hangingPunct="1">
              <a:lnSpc>
                <a:spcPct val="80000"/>
              </a:lnSpc>
            </a:pPr>
            <a:r>
              <a:rPr lang="en-US" altLang="en-US" sz="1600" dirty="0" smtClean="0"/>
              <a:t>Day 1: Arrangement</a:t>
            </a:r>
          </a:p>
          <a:p>
            <a:pPr eaLnBrk="1" hangingPunct="1">
              <a:lnSpc>
                <a:spcPct val="80000"/>
              </a:lnSpc>
            </a:pPr>
            <a:r>
              <a:rPr lang="en-US" altLang="en-US" sz="1600" dirty="0" smtClean="0"/>
              <a:t>©2016 Society of American Archivists</a:t>
            </a:r>
          </a:p>
        </p:txBody>
      </p:sp>
      <p:pic>
        <p:nvPicPr>
          <p:cNvPr id="4100"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4838" y="152400"/>
            <a:ext cx="2505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02889"/>
            <a:ext cx="24955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728" y="4876800"/>
            <a:ext cx="2472730" cy="1524000"/>
          </a:xfrm>
          <a:prstGeom prst="rect">
            <a:avLst/>
          </a:prstGeom>
        </p:spPr>
      </p:pic>
      <p:sp>
        <p:nvSpPr>
          <p:cNvPr id="2" name="Slide Number Placeholder 1"/>
          <p:cNvSpPr>
            <a:spLocks noGrp="1"/>
          </p:cNvSpPr>
          <p:nvPr>
            <p:ph type="sldNum" sz="quarter" idx="12"/>
          </p:nvPr>
        </p:nvSpPr>
        <p:spPr/>
        <p:txBody>
          <a:bodyPr/>
          <a:lstStyle/>
          <a:p>
            <a:fld id="{4C888D31-CB4F-4A24-BEC3-8C2E6C7B925D}" type="slidenum">
              <a:rPr lang="en-US" altLang="en-US" smtClean="0"/>
              <a:pPr/>
              <a:t>1</a:t>
            </a:fld>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ea typeface="Arial Unicode MS" pitchFamily="34" charset="-128"/>
                <a:cs typeface="Times New Roman" pitchFamily="18" charset="0"/>
              </a:rPr>
              <a:t>“the relationships between records and those who created, accumulated, maintained or used them in the conduct of personal or corporate activity.” </a:t>
            </a:r>
            <a:r>
              <a:rPr lang="en-US" sz="2800" dirty="0">
                <a:ea typeface="Arial Unicode MS" pitchFamily="34" charset="-128"/>
                <a:cs typeface="Times New Roman" pitchFamily="18" charset="0"/>
              </a:rPr>
              <a:t>[DACS]</a:t>
            </a:r>
            <a:endParaRPr lang="en-US" sz="2800" dirty="0"/>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Principles of Arrangement: Provenance</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10</a:t>
            </a:fld>
            <a:endParaRPr lang="en-US" altLang="en-US" dirty="0"/>
          </a:p>
        </p:txBody>
      </p:sp>
    </p:spTree>
    <p:extLst>
      <p:ext uri="{BB962C8B-B14F-4D97-AF65-F5344CB8AC3E}">
        <p14:creationId xmlns:p14="http://schemas.microsoft.com/office/powerpoint/2010/main" val="1446699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b="1" dirty="0" smtClean="0">
                <a:solidFill>
                  <a:srgbClr val="002060"/>
                </a:solidFill>
              </a:rPr>
              <a:t>Provenance:  Things to consider</a:t>
            </a:r>
            <a:endParaRPr lang="en-US" sz="3600" b="1" dirty="0">
              <a:solidFill>
                <a:srgbClr val="002060"/>
              </a:solidFill>
            </a:endParaRPr>
          </a:p>
        </p:txBody>
      </p:sp>
      <p:pic>
        <p:nvPicPr>
          <p:cNvPr id="9" name="Picture 8"/>
          <p:cNvPicPr>
            <a:picLocks noChangeAspect="1"/>
          </p:cNvPicPr>
          <p:nvPr/>
        </p:nvPicPr>
        <p:blipFill>
          <a:blip r:embed="rId2"/>
          <a:stretch>
            <a:fillRect/>
          </a:stretch>
        </p:blipFill>
        <p:spPr>
          <a:xfrm>
            <a:off x="659130" y="1952079"/>
            <a:ext cx="2651990" cy="1390008"/>
          </a:xfrm>
          <a:prstGeom prst="rect">
            <a:avLst/>
          </a:prstGeom>
          <a:noFill/>
          <a:ln>
            <a:solidFill>
              <a:schemeClr val="bg1"/>
            </a:solidFill>
          </a:ln>
        </p:spPr>
      </p:pic>
      <p:pic>
        <p:nvPicPr>
          <p:cNvPr id="10" name="Picture 9"/>
          <p:cNvPicPr>
            <a:picLocks noChangeAspect="1"/>
          </p:cNvPicPr>
          <p:nvPr/>
        </p:nvPicPr>
        <p:blipFill>
          <a:blip r:embed="rId3"/>
          <a:stretch>
            <a:fillRect/>
          </a:stretch>
        </p:blipFill>
        <p:spPr>
          <a:xfrm>
            <a:off x="659130" y="3409233"/>
            <a:ext cx="2627604" cy="1390008"/>
          </a:xfrm>
          <a:prstGeom prst="rect">
            <a:avLst/>
          </a:prstGeom>
        </p:spPr>
      </p:pic>
      <p:sp>
        <p:nvSpPr>
          <p:cNvPr id="11" name="Rectangle 10"/>
          <p:cNvSpPr/>
          <p:nvPr/>
        </p:nvSpPr>
        <p:spPr>
          <a:xfrm>
            <a:off x="700569" y="4893057"/>
            <a:ext cx="2544726" cy="1447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DO NOT remove correspondence from one collection and move to another</a:t>
            </a:r>
            <a:endParaRPr lang="en-US" dirty="0">
              <a:solidFill>
                <a:srgbClr val="002060"/>
              </a:solidFill>
            </a:endParaRPr>
          </a:p>
        </p:txBody>
      </p:sp>
      <p:pic>
        <p:nvPicPr>
          <p:cNvPr id="12" name="Picture 11"/>
          <p:cNvPicPr>
            <a:picLocks noChangeAspect="1"/>
          </p:cNvPicPr>
          <p:nvPr/>
        </p:nvPicPr>
        <p:blipFill>
          <a:blip r:embed="rId4"/>
          <a:stretch>
            <a:fillRect/>
          </a:stretch>
        </p:blipFill>
        <p:spPr>
          <a:xfrm>
            <a:off x="6159030" y="1823329"/>
            <a:ext cx="2469094" cy="4517528"/>
          </a:xfrm>
          <a:prstGeom prst="rect">
            <a:avLst/>
          </a:prstGeom>
        </p:spPr>
      </p:pic>
      <p:pic>
        <p:nvPicPr>
          <p:cNvPr id="13" name="Picture 12"/>
          <p:cNvPicPr>
            <a:picLocks noChangeAspect="1"/>
          </p:cNvPicPr>
          <p:nvPr/>
        </p:nvPicPr>
        <p:blipFill>
          <a:blip r:embed="rId5"/>
          <a:stretch>
            <a:fillRect/>
          </a:stretch>
        </p:blipFill>
        <p:spPr>
          <a:xfrm>
            <a:off x="3737143" y="3406948"/>
            <a:ext cx="1669713" cy="1350289"/>
          </a:xfrm>
          <a:prstGeom prst="rect">
            <a:avLst/>
          </a:prstGeom>
        </p:spPr>
      </p:pic>
      <p:sp>
        <p:nvSpPr>
          <p:cNvPr id="2" name="Slide Number Placeholder 1"/>
          <p:cNvSpPr>
            <a:spLocks noGrp="1"/>
          </p:cNvSpPr>
          <p:nvPr>
            <p:ph type="sldNum" sz="quarter" idx="11"/>
          </p:nvPr>
        </p:nvSpPr>
        <p:spPr/>
        <p:txBody>
          <a:bodyPr/>
          <a:lstStyle/>
          <a:p>
            <a:fld id="{9272F53B-E9C5-4FB5-ABB0-8EE6AD3DD353}" type="slidenum">
              <a:rPr lang="en-US" altLang="en-US" smtClean="0"/>
              <a:pPr/>
              <a:t>11</a:t>
            </a:fld>
            <a:endParaRPr lang="en-US" altLang="en-US" dirty="0"/>
          </a:p>
        </p:txBody>
      </p:sp>
    </p:spTree>
    <p:extLst>
      <p:ext uri="{BB962C8B-B14F-4D97-AF65-F5344CB8AC3E}">
        <p14:creationId xmlns:p14="http://schemas.microsoft.com/office/powerpoint/2010/main" val="1466712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a:latin typeface="Times New Roman" pitchFamily="18" charset="0"/>
                <a:cs typeface="Times New Roman" pitchFamily="18" charset="0"/>
              </a:rPr>
              <a:t>“</a:t>
            </a:r>
            <a:r>
              <a:rPr lang="en-US" dirty="0"/>
              <a:t>the order of the records that was established by the creator should be retained whenever possible to preserve existing relationships between the documents and the evidential value inherent in their order.” [DACS]</a:t>
            </a:r>
          </a:p>
          <a:p>
            <a:endParaRPr lang="en-US" dirty="0"/>
          </a:p>
        </p:txBody>
      </p:sp>
      <p:sp>
        <p:nvSpPr>
          <p:cNvPr id="2" name="Title 1"/>
          <p:cNvSpPr>
            <a:spLocks noGrp="1"/>
          </p:cNvSpPr>
          <p:nvPr>
            <p:ph type="title"/>
          </p:nvPr>
        </p:nvSpPr>
        <p:spPr/>
        <p:txBody>
          <a:bodyPr/>
          <a:lstStyle/>
          <a:p>
            <a:r>
              <a:rPr lang="en-US" sz="3600" b="1" dirty="0" smtClean="0">
                <a:solidFill>
                  <a:srgbClr val="002060"/>
                </a:solidFill>
              </a:rPr>
              <a:t>Principles of Arrangement: </a:t>
            </a:r>
            <a:br>
              <a:rPr lang="en-US" sz="3600" b="1" dirty="0" smtClean="0">
                <a:solidFill>
                  <a:srgbClr val="002060"/>
                </a:solidFill>
              </a:rPr>
            </a:br>
            <a:r>
              <a:rPr lang="en-US" sz="3600" b="1" dirty="0" smtClean="0">
                <a:solidFill>
                  <a:srgbClr val="002060"/>
                </a:solidFill>
              </a:rPr>
              <a:t>Original order</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12</a:t>
            </a:fld>
            <a:endParaRPr lang="en-US" altLang="en-US" dirty="0"/>
          </a:p>
        </p:txBody>
      </p:sp>
    </p:spTree>
    <p:extLst>
      <p:ext uri="{BB962C8B-B14F-4D97-AF65-F5344CB8AC3E}">
        <p14:creationId xmlns:p14="http://schemas.microsoft.com/office/powerpoint/2010/main" val="11852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533400"/>
            <a:ext cx="8229600" cy="1371600"/>
          </a:xfrm>
        </p:spPr>
        <p:txBody>
          <a:bodyPr/>
          <a:lstStyle/>
          <a:p>
            <a:r>
              <a:rPr lang="en-US" sz="3600" b="1" dirty="0" smtClean="0">
                <a:solidFill>
                  <a:srgbClr val="002060"/>
                </a:solidFill>
              </a:rPr>
              <a:t>Original order: Things to consider</a:t>
            </a:r>
            <a:endParaRPr lang="en-US" sz="3600" b="1" dirty="0">
              <a:solidFill>
                <a:srgbClr val="002060"/>
              </a:solidFill>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603622117"/>
              </p:ext>
            </p:extLst>
          </p:nvPr>
        </p:nvGraphicFramePr>
        <p:xfrm>
          <a:off x="457200" y="1981200"/>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1"/>
          </p:nvPr>
        </p:nvSpPr>
        <p:spPr/>
        <p:txBody>
          <a:bodyPr/>
          <a:lstStyle/>
          <a:p>
            <a:fld id="{9DB786E4-8035-4ACD-8215-75C1B14ACD03}" type="slidenum">
              <a:rPr lang="en-US" altLang="en-US" smtClean="0"/>
              <a:pPr/>
              <a:t>13</a:t>
            </a:fld>
            <a:endParaRPr lang="en-US" altLang="en-US" dirty="0"/>
          </a:p>
        </p:txBody>
      </p:sp>
    </p:spTree>
    <p:extLst>
      <p:ext uri="{BB962C8B-B14F-4D97-AF65-F5344CB8AC3E}">
        <p14:creationId xmlns:p14="http://schemas.microsoft.com/office/powerpoint/2010/main" val="3536168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91200" y="1447800"/>
            <a:ext cx="2456901" cy="3901778"/>
          </a:xfrm>
          <a:prstGeom prst="rect">
            <a:avLst/>
          </a:prstGeom>
        </p:spPr>
      </p:pic>
      <p:pic>
        <p:nvPicPr>
          <p:cNvPr id="9" name="Picture 8"/>
          <p:cNvPicPr>
            <a:picLocks noChangeAspect="1"/>
          </p:cNvPicPr>
          <p:nvPr/>
        </p:nvPicPr>
        <p:blipFill>
          <a:blip r:embed="rId3"/>
          <a:stretch>
            <a:fillRect/>
          </a:stretch>
        </p:blipFill>
        <p:spPr>
          <a:xfrm>
            <a:off x="1139745" y="805210"/>
            <a:ext cx="2670255" cy="1727812"/>
          </a:xfrm>
          <a:prstGeom prst="rect">
            <a:avLst/>
          </a:prstGeom>
        </p:spPr>
      </p:pic>
      <p:pic>
        <p:nvPicPr>
          <p:cNvPr id="10" name="Picture 9"/>
          <p:cNvPicPr>
            <a:picLocks noChangeAspect="1"/>
          </p:cNvPicPr>
          <p:nvPr/>
        </p:nvPicPr>
        <p:blipFill>
          <a:blip r:embed="rId4"/>
          <a:stretch>
            <a:fillRect/>
          </a:stretch>
        </p:blipFill>
        <p:spPr>
          <a:xfrm>
            <a:off x="1219200" y="4267200"/>
            <a:ext cx="2684980" cy="1828800"/>
          </a:xfrm>
          <a:prstGeom prst="rect">
            <a:avLst/>
          </a:prstGeom>
        </p:spPr>
      </p:pic>
      <p:pic>
        <p:nvPicPr>
          <p:cNvPr id="11" name="Picture 10"/>
          <p:cNvPicPr>
            <a:picLocks noChangeAspect="1"/>
          </p:cNvPicPr>
          <p:nvPr/>
        </p:nvPicPr>
        <p:blipFill>
          <a:blip r:embed="rId5"/>
          <a:stretch>
            <a:fillRect/>
          </a:stretch>
        </p:blipFill>
        <p:spPr>
          <a:xfrm>
            <a:off x="1828801" y="2895600"/>
            <a:ext cx="996622" cy="996622"/>
          </a:xfrm>
          <a:prstGeom prst="rect">
            <a:avLst/>
          </a:prstGeom>
        </p:spPr>
      </p:pic>
      <p:pic>
        <p:nvPicPr>
          <p:cNvPr id="12" name="Picture 11"/>
          <p:cNvPicPr>
            <a:picLocks noChangeAspect="1"/>
          </p:cNvPicPr>
          <p:nvPr/>
        </p:nvPicPr>
        <p:blipFill>
          <a:blip r:embed="rId6"/>
          <a:stretch>
            <a:fillRect/>
          </a:stretch>
        </p:blipFill>
        <p:spPr>
          <a:xfrm>
            <a:off x="3810000" y="2895600"/>
            <a:ext cx="1458480" cy="1179466"/>
          </a:xfrm>
          <a:prstGeom prst="rect">
            <a:avLst/>
          </a:prstGeom>
        </p:spPr>
      </p:pic>
      <p:sp>
        <p:nvSpPr>
          <p:cNvPr id="2" name="Slide Number Placeholder 1"/>
          <p:cNvSpPr>
            <a:spLocks noGrp="1"/>
          </p:cNvSpPr>
          <p:nvPr>
            <p:ph type="sldNum" sz="quarter" idx="11"/>
          </p:nvPr>
        </p:nvSpPr>
        <p:spPr/>
        <p:txBody>
          <a:bodyPr/>
          <a:lstStyle/>
          <a:p>
            <a:fld id="{7859F35F-4EC3-4B5A-B899-B26134A4B26B}" type="slidenum">
              <a:rPr lang="en-US" altLang="en-US" smtClean="0"/>
              <a:pPr/>
              <a:t>14</a:t>
            </a:fld>
            <a:endParaRPr lang="en-US" altLang="en-US" dirty="0"/>
          </a:p>
        </p:txBody>
      </p:sp>
    </p:spTree>
    <p:extLst>
      <p:ext uri="{BB962C8B-B14F-4D97-AF65-F5344CB8AC3E}">
        <p14:creationId xmlns:p14="http://schemas.microsoft.com/office/powerpoint/2010/main" val="3176261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Nature of the archival unit</a:t>
            </a:r>
            <a:endParaRPr lang="en-US" sz="3600" b="1" dirty="0">
              <a:solidFill>
                <a:srgbClr val="002060"/>
              </a:solidFill>
            </a:endParaRPr>
          </a:p>
        </p:txBody>
      </p:sp>
      <p:pic>
        <p:nvPicPr>
          <p:cNvPr id="4" name="Picture 3"/>
          <p:cNvPicPr>
            <a:picLocks noChangeAspect="1"/>
          </p:cNvPicPr>
          <p:nvPr/>
        </p:nvPicPr>
        <p:blipFill>
          <a:blip r:embed="rId2"/>
          <a:stretch>
            <a:fillRect/>
          </a:stretch>
        </p:blipFill>
        <p:spPr>
          <a:xfrm>
            <a:off x="1371600" y="2057400"/>
            <a:ext cx="5974598" cy="932769"/>
          </a:xfrm>
          <a:prstGeom prst="rect">
            <a:avLst/>
          </a:prstGeom>
        </p:spPr>
      </p:pic>
      <p:pic>
        <p:nvPicPr>
          <p:cNvPr id="5" name="Picture 4"/>
          <p:cNvPicPr>
            <a:picLocks noChangeAspect="1"/>
          </p:cNvPicPr>
          <p:nvPr/>
        </p:nvPicPr>
        <p:blipFill>
          <a:blip r:embed="rId3"/>
          <a:stretch>
            <a:fillRect/>
          </a:stretch>
        </p:blipFill>
        <p:spPr>
          <a:xfrm>
            <a:off x="1316731" y="3352800"/>
            <a:ext cx="6029467" cy="932769"/>
          </a:xfrm>
          <a:prstGeom prst="rect">
            <a:avLst/>
          </a:prstGeom>
        </p:spPr>
      </p:pic>
      <p:pic>
        <p:nvPicPr>
          <p:cNvPr id="6" name="Picture 5"/>
          <p:cNvPicPr>
            <a:picLocks noChangeAspect="1"/>
          </p:cNvPicPr>
          <p:nvPr/>
        </p:nvPicPr>
        <p:blipFill>
          <a:blip r:embed="rId4"/>
          <a:stretch>
            <a:fillRect/>
          </a:stretch>
        </p:blipFill>
        <p:spPr>
          <a:xfrm>
            <a:off x="1371600" y="4517979"/>
            <a:ext cx="6047756" cy="981541"/>
          </a:xfrm>
          <a:prstGeom prst="rect">
            <a:avLst/>
          </a:prstGeom>
        </p:spPr>
      </p:pic>
      <p:sp>
        <p:nvSpPr>
          <p:cNvPr id="3" name="Slide Number Placeholder 2"/>
          <p:cNvSpPr>
            <a:spLocks noGrp="1"/>
          </p:cNvSpPr>
          <p:nvPr>
            <p:ph type="sldNum" sz="quarter" idx="11"/>
          </p:nvPr>
        </p:nvSpPr>
        <p:spPr/>
        <p:txBody>
          <a:bodyPr/>
          <a:lstStyle/>
          <a:p>
            <a:fld id="{9272F53B-E9C5-4FB5-ABB0-8EE6AD3DD353}" type="slidenum">
              <a:rPr lang="en-US" altLang="en-US" smtClean="0"/>
              <a:pPr/>
              <a:t>15</a:t>
            </a:fld>
            <a:endParaRPr lang="en-US" altLang="en-US" dirty="0"/>
          </a:p>
        </p:txBody>
      </p:sp>
    </p:spTree>
    <p:extLst>
      <p:ext uri="{BB962C8B-B14F-4D97-AF65-F5344CB8AC3E}">
        <p14:creationId xmlns:p14="http://schemas.microsoft.com/office/powerpoint/2010/main" val="3129452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5650050"/>
              </p:ext>
            </p:extLst>
          </p:nvPr>
        </p:nvGraphicFramePr>
        <p:xfrm>
          <a:off x="228600" y="1219200"/>
          <a:ext cx="8458200" cy="5552436"/>
        </p:xfrm>
        <a:graphic>
          <a:graphicData uri="http://schemas.openxmlformats.org/drawingml/2006/table">
            <a:tbl>
              <a:tblPr firstRow="1" bandRow="1">
                <a:tableStyleId>{5C22544A-7EE6-4342-B048-85BDC9FD1C3A}</a:tableStyleId>
              </a:tblPr>
              <a:tblGrid>
                <a:gridCol w="2349500"/>
                <a:gridCol w="3289300"/>
                <a:gridCol w="2819400"/>
              </a:tblGrid>
              <a:tr h="386763">
                <a:tc>
                  <a:txBody>
                    <a:bodyPr/>
                    <a:lstStyle/>
                    <a:p>
                      <a:r>
                        <a:rPr lang="en-US" dirty="0" smtClean="0"/>
                        <a:t>Material type</a:t>
                      </a:r>
                      <a:endParaRPr lang="en-US" dirty="0"/>
                    </a:p>
                  </a:txBody>
                  <a:tcPr/>
                </a:tc>
                <a:tc>
                  <a:txBody>
                    <a:bodyPr/>
                    <a:lstStyle/>
                    <a:p>
                      <a:r>
                        <a:rPr lang="en-US" dirty="0" smtClean="0"/>
                        <a:t>Analog formats</a:t>
                      </a:r>
                      <a:endParaRPr lang="en-US" dirty="0"/>
                    </a:p>
                  </a:txBody>
                  <a:tcPr/>
                </a:tc>
                <a:tc>
                  <a:txBody>
                    <a:bodyPr/>
                    <a:lstStyle/>
                    <a:p>
                      <a:r>
                        <a:rPr lang="en-US" dirty="0" smtClean="0"/>
                        <a:t>Digital formats</a:t>
                      </a:r>
                      <a:endParaRPr lang="en-US" dirty="0"/>
                    </a:p>
                  </a:txBody>
                  <a:tcPr/>
                </a:tc>
              </a:tr>
              <a:tr h="667564">
                <a:tc>
                  <a:txBody>
                    <a:bodyPr/>
                    <a:lstStyle/>
                    <a:p>
                      <a:r>
                        <a:rPr lang="en-US" dirty="0" smtClean="0"/>
                        <a:t>Architectural records</a:t>
                      </a:r>
                      <a:endParaRPr lang="en-US" dirty="0"/>
                    </a:p>
                  </a:txBody>
                  <a:tcPr/>
                </a:tc>
                <a:tc>
                  <a:txBody>
                    <a:bodyPr/>
                    <a:lstStyle/>
                    <a:p>
                      <a:r>
                        <a:rPr lang="en-US" dirty="0" smtClean="0"/>
                        <a:t>Blueprints, evaluations, renderings</a:t>
                      </a:r>
                      <a:endParaRPr lang="en-US" dirty="0"/>
                    </a:p>
                  </a:txBody>
                  <a:tcPr/>
                </a:tc>
                <a:tc>
                  <a:txBody>
                    <a:bodyPr/>
                    <a:lstStyle/>
                    <a:p>
                      <a:r>
                        <a:rPr lang="en-US" dirty="0" smtClean="0"/>
                        <a:t>Computer-aided design</a:t>
                      </a:r>
                      <a:r>
                        <a:rPr lang="en-US" baseline="0" dirty="0" smtClean="0"/>
                        <a:t> (CAD) files</a:t>
                      </a:r>
                      <a:endParaRPr lang="en-US" dirty="0"/>
                    </a:p>
                  </a:txBody>
                  <a:tcPr/>
                </a:tc>
              </a:tr>
              <a:tr h="386763">
                <a:tc>
                  <a:txBody>
                    <a:bodyPr/>
                    <a:lstStyle/>
                    <a:p>
                      <a:r>
                        <a:rPr lang="en-US" dirty="0" smtClean="0"/>
                        <a:t>Audio recordings</a:t>
                      </a:r>
                      <a:endParaRPr lang="en-US" dirty="0"/>
                    </a:p>
                  </a:txBody>
                  <a:tcPr/>
                </a:tc>
                <a:tc>
                  <a:txBody>
                    <a:bodyPr/>
                    <a:lstStyle/>
                    <a:p>
                      <a:r>
                        <a:rPr lang="en-US" dirty="0" smtClean="0"/>
                        <a:t>Tapes,</a:t>
                      </a:r>
                      <a:r>
                        <a:rPr lang="en-US" baseline="0" dirty="0" smtClean="0"/>
                        <a:t> </a:t>
                      </a:r>
                      <a:r>
                        <a:rPr lang="en-US" dirty="0" smtClean="0"/>
                        <a:t>LPs,</a:t>
                      </a:r>
                      <a:r>
                        <a:rPr lang="en-US" baseline="0" dirty="0" smtClean="0"/>
                        <a:t> wax cylinders</a:t>
                      </a:r>
                      <a:endParaRPr lang="en-US" dirty="0"/>
                    </a:p>
                  </a:txBody>
                  <a:tcPr/>
                </a:tc>
                <a:tc>
                  <a:txBody>
                    <a:bodyPr/>
                    <a:lstStyle/>
                    <a:p>
                      <a:r>
                        <a:rPr lang="en-US" dirty="0" smtClean="0"/>
                        <a:t>CDs,</a:t>
                      </a:r>
                      <a:r>
                        <a:rPr lang="en-US" baseline="0" dirty="0" smtClean="0"/>
                        <a:t> digital sound files</a:t>
                      </a:r>
                      <a:endParaRPr lang="en-US" dirty="0"/>
                    </a:p>
                  </a:txBody>
                  <a:tcPr/>
                </a:tc>
              </a:tr>
              <a:tr h="667564">
                <a:tc>
                  <a:txBody>
                    <a:bodyPr/>
                    <a:lstStyle/>
                    <a:p>
                      <a:r>
                        <a:rPr lang="en-US" dirty="0" smtClean="0"/>
                        <a:t>Correspondence</a:t>
                      </a:r>
                      <a:endParaRPr lang="en-US" dirty="0"/>
                    </a:p>
                  </a:txBody>
                  <a:tcPr/>
                </a:tc>
                <a:tc>
                  <a:txBody>
                    <a:bodyPr/>
                    <a:lstStyle/>
                    <a:p>
                      <a:r>
                        <a:rPr lang="en-US" dirty="0" smtClean="0"/>
                        <a:t>Letters, postcards</a:t>
                      </a:r>
                      <a:endParaRPr lang="en-US" dirty="0"/>
                    </a:p>
                  </a:txBody>
                  <a:tcPr/>
                </a:tc>
                <a:tc>
                  <a:txBody>
                    <a:bodyPr/>
                    <a:lstStyle/>
                    <a:p>
                      <a:r>
                        <a:rPr lang="en-US" dirty="0" smtClean="0"/>
                        <a:t>Emails, word processing files, social media</a:t>
                      </a:r>
                      <a:endParaRPr lang="en-US" dirty="0"/>
                    </a:p>
                  </a:txBody>
                  <a:tcPr/>
                </a:tc>
              </a:tr>
              <a:tr h="386763">
                <a:tc>
                  <a:txBody>
                    <a:bodyPr/>
                    <a:lstStyle/>
                    <a:p>
                      <a:r>
                        <a:rPr lang="en-US" dirty="0" smtClean="0"/>
                        <a:t>Data</a:t>
                      </a:r>
                      <a:endParaRPr lang="en-US" dirty="0"/>
                    </a:p>
                  </a:txBody>
                  <a:tcPr/>
                </a:tc>
                <a:tc>
                  <a:txBody>
                    <a:bodyPr/>
                    <a:lstStyle/>
                    <a:p>
                      <a:r>
                        <a:rPr lang="en-US" dirty="0" smtClean="0"/>
                        <a:t>Lab</a:t>
                      </a:r>
                      <a:r>
                        <a:rPr lang="en-US" baseline="0" dirty="0" smtClean="0"/>
                        <a:t> notebooks, logbooks</a:t>
                      </a:r>
                      <a:endParaRPr lang="en-US" dirty="0"/>
                    </a:p>
                  </a:txBody>
                  <a:tcPr/>
                </a:tc>
                <a:tc>
                  <a:txBody>
                    <a:bodyPr/>
                    <a:lstStyle/>
                    <a:p>
                      <a:r>
                        <a:rPr lang="en-US" dirty="0" smtClean="0"/>
                        <a:t>Spreadsheets, database</a:t>
                      </a:r>
                      <a:endParaRPr lang="en-US" dirty="0"/>
                    </a:p>
                  </a:txBody>
                  <a:tcPr/>
                </a:tc>
              </a:tr>
              <a:tr h="667564">
                <a:tc>
                  <a:txBody>
                    <a:bodyPr/>
                    <a:lstStyle/>
                    <a:p>
                      <a:r>
                        <a:rPr lang="en-US" dirty="0" smtClean="0"/>
                        <a:t>Institutional</a:t>
                      </a:r>
                      <a:r>
                        <a:rPr lang="en-US" baseline="0" dirty="0" smtClean="0"/>
                        <a:t> records</a:t>
                      </a:r>
                      <a:endParaRPr lang="en-US" dirty="0"/>
                    </a:p>
                  </a:txBody>
                  <a:tcPr/>
                </a:tc>
                <a:tc>
                  <a:txBody>
                    <a:bodyPr/>
                    <a:lstStyle/>
                    <a:p>
                      <a:r>
                        <a:rPr lang="en-US" dirty="0" smtClean="0"/>
                        <a:t>Typed or print documents</a:t>
                      </a:r>
                      <a:endParaRPr lang="en-US" dirty="0"/>
                    </a:p>
                  </a:txBody>
                  <a:tcPr/>
                </a:tc>
                <a:tc>
                  <a:txBody>
                    <a:bodyPr/>
                    <a:lstStyle/>
                    <a:p>
                      <a:r>
                        <a:rPr lang="en-US" dirty="0" smtClean="0"/>
                        <a:t>Word processing</a:t>
                      </a:r>
                      <a:r>
                        <a:rPr lang="en-US" baseline="0" dirty="0" smtClean="0"/>
                        <a:t> files, PDFs, databases</a:t>
                      </a:r>
                      <a:endParaRPr lang="en-US" dirty="0"/>
                    </a:p>
                  </a:txBody>
                  <a:tcPr/>
                </a:tc>
              </a:tr>
              <a:tr h="667564">
                <a:tc>
                  <a:txBody>
                    <a:bodyPr/>
                    <a:lstStyle/>
                    <a:p>
                      <a:r>
                        <a:rPr lang="en-US" dirty="0" smtClean="0"/>
                        <a:t>Manuscripts</a:t>
                      </a:r>
                      <a:endParaRPr lang="en-US" dirty="0"/>
                    </a:p>
                  </a:txBody>
                  <a:tcPr/>
                </a:tc>
                <a:tc>
                  <a:txBody>
                    <a:bodyPr/>
                    <a:lstStyle/>
                    <a:p>
                      <a:r>
                        <a:rPr lang="en-US" dirty="0" smtClean="0"/>
                        <a:t>Handwritten or typed documents, diaries</a:t>
                      </a:r>
                      <a:endParaRPr lang="en-US" dirty="0"/>
                    </a:p>
                  </a:txBody>
                  <a:tcPr/>
                </a:tc>
                <a:tc>
                  <a:txBody>
                    <a:bodyPr/>
                    <a:lstStyle/>
                    <a:p>
                      <a:r>
                        <a:rPr lang="en-US" dirty="0" smtClean="0"/>
                        <a:t>Word processing</a:t>
                      </a:r>
                      <a:r>
                        <a:rPr lang="en-US" baseline="0" dirty="0" smtClean="0"/>
                        <a:t> files, Facebook posts, blogs</a:t>
                      </a:r>
                      <a:endParaRPr lang="en-US" dirty="0"/>
                    </a:p>
                  </a:txBody>
                  <a:tcPr/>
                </a:tc>
              </a:tr>
              <a:tr h="386763">
                <a:tc>
                  <a:txBody>
                    <a:bodyPr/>
                    <a:lstStyle/>
                    <a:p>
                      <a:r>
                        <a:rPr lang="en-US" dirty="0" smtClean="0"/>
                        <a:t>Moving images</a:t>
                      </a:r>
                      <a:endParaRPr lang="en-US" dirty="0"/>
                    </a:p>
                  </a:txBody>
                  <a:tcPr/>
                </a:tc>
                <a:tc>
                  <a:txBody>
                    <a:bodyPr/>
                    <a:lstStyle/>
                    <a:p>
                      <a:r>
                        <a:rPr lang="en-US" dirty="0" smtClean="0"/>
                        <a:t>Film, video</a:t>
                      </a:r>
                      <a:endParaRPr lang="en-US" dirty="0"/>
                    </a:p>
                  </a:txBody>
                  <a:tcPr/>
                </a:tc>
                <a:tc>
                  <a:txBody>
                    <a:bodyPr/>
                    <a:lstStyle/>
                    <a:p>
                      <a:r>
                        <a:rPr lang="en-US" dirty="0" smtClean="0"/>
                        <a:t>DVDs,</a:t>
                      </a:r>
                      <a:r>
                        <a:rPr lang="en-US" baseline="0" dirty="0" smtClean="0"/>
                        <a:t> digital video files</a:t>
                      </a:r>
                      <a:endParaRPr lang="en-US" dirty="0"/>
                    </a:p>
                  </a:txBody>
                  <a:tcPr/>
                </a:tc>
              </a:tr>
              <a:tr h="667564">
                <a:tc>
                  <a:txBody>
                    <a:bodyPr/>
                    <a:lstStyle/>
                    <a:p>
                      <a:r>
                        <a:rPr lang="en-US" dirty="0" smtClean="0"/>
                        <a:t>Photographs</a:t>
                      </a:r>
                      <a:endParaRPr lang="en-US" dirty="0"/>
                    </a:p>
                  </a:txBody>
                  <a:tcPr/>
                </a:tc>
                <a:tc>
                  <a:txBody>
                    <a:bodyPr/>
                    <a:lstStyle/>
                    <a:p>
                      <a:r>
                        <a:rPr lang="en-US" dirty="0" smtClean="0"/>
                        <a:t>Film-based media such as prints, negatives,</a:t>
                      </a:r>
                      <a:r>
                        <a:rPr lang="en-US" baseline="0" dirty="0" smtClean="0"/>
                        <a:t> slides</a:t>
                      </a:r>
                      <a:endParaRPr lang="en-US" dirty="0"/>
                    </a:p>
                  </a:txBody>
                  <a:tcPr/>
                </a:tc>
                <a:tc>
                  <a:txBody>
                    <a:bodyPr/>
                    <a:lstStyle/>
                    <a:p>
                      <a:r>
                        <a:rPr lang="en-US" dirty="0" smtClean="0"/>
                        <a:t>Digital image files, Flickr, Instagram</a:t>
                      </a:r>
                      <a:r>
                        <a:rPr lang="en-US" baseline="0" dirty="0" smtClean="0"/>
                        <a:t> photos</a:t>
                      </a:r>
                      <a:endParaRPr lang="en-US" dirty="0"/>
                    </a:p>
                  </a:txBody>
                  <a:tcPr/>
                </a:tc>
              </a:tr>
              <a:tr h="667564">
                <a:tc>
                  <a:txBody>
                    <a:bodyPr/>
                    <a:lstStyle/>
                    <a:p>
                      <a:r>
                        <a:rPr lang="en-US" dirty="0" smtClean="0"/>
                        <a:t>Publications</a:t>
                      </a:r>
                      <a:endParaRPr lang="en-US" dirty="0"/>
                    </a:p>
                  </a:txBody>
                  <a:tcPr/>
                </a:tc>
                <a:tc>
                  <a:txBody>
                    <a:bodyPr/>
                    <a:lstStyle/>
                    <a:p>
                      <a:r>
                        <a:rPr lang="en-US" dirty="0" smtClean="0"/>
                        <a:t>Brochure, newsletters, reports</a:t>
                      </a:r>
                      <a:endParaRPr lang="en-US" dirty="0"/>
                    </a:p>
                  </a:txBody>
                  <a:tcPr/>
                </a:tc>
                <a:tc>
                  <a:txBody>
                    <a:bodyPr/>
                    <a:lstStyle/>
                    <a:p>
                      <a:r>
                        <a:rPr lang="en-US" dirty="0" smtClean="0"/>
                        <a:t>Websites, desktop publishing</a:t>
                      </a:r>
                      <a:r>
                        <a:rPr lang="en-US" baseline="0" dirty="0" smtClean="0"/>
                        <a:t> files</a:t>
                      </a:r>
                      <a:endParaRPr lang="en-US" dirty="0"/>
                    </a:p>
                  </a:txBody>
                  <a:tcPr/>
                </a:tc>
              </a:tr>
            </a:tbl>
          </a:graphicData>
        </a:graphic>
      </p:graphicFrame>
      <p:sp>
        <p:nvSpPr>
          <p:cNvPr id="3" name="Title 2"/>
          <p:cNvSpPr>
            <a:spLocks noGrp="1"/>
          </p:cNvSpPr>
          <p:nvPr>
            <p:ph type="title"/>
          </p:nvPr>
        </p:nvSpPr>
        <p:spPr>
          <a:xfrm>
            <a:off x="457200" y="457200"/>
            <a:ext cx="8229600" cy="838200"/>
          </a:xfrm>
        </p:spPr>
        <p:txBody>
          <a:bodyPr/>
          <a:lstStyle/>
          <a:p>
            <a:r>
              <a:rPr lang="en-US" sz="3600" b="1" dirty="0" smtClean="0">
                <a:solidFill>
                  <a:srgbClr val="002060"/>
                </a:solidFill>
              </a:rPr>
              <a:t>Analog vs. Born-Digital records</a:t>
            </a:r>
            <a:endParaRPr lang="en-US" sz="3600" b="1" dirty="0">
              <a:solidFill>
                <a:srgbClr val="002060"/>
              </a:solidFill>
            </a:endParaRP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16</a:t>
            </a:fld>
            <a:endParaRPr lang="en-US" altLang="en-US" dirty="0"/>
          </a:p>
        </p:txBody>
      </p:sp>
    </p:spTree>
    <p:extLst>
      <p:ext uri="{BB962C8B-B14F-4D97-AF65-F5344CB8AC3E}">
        <p14:creationId xmlns:p14="http://schemas.microsoft.com/office/powerpoint/2010/main" val="1570528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defRPr/>
            </a:pPr>
            <a:r>
              <a:rPr lang="en-US" dirty="0"/>
              <a:t>The hierarchical, intellectual, and physical divisions used in archives management:</a:t>
            </a:r>
          </a:p>
          <a:p>
            <a:pPr eaLnBrk="1" hangingPunct="1">
              <a:defRPr/>
            </a:pPr>
            <a:r>
              <a:rPr lang="en-US" dirty="0">
                <a:cs typeface="Times New Roman" pitchFamily="18" charset="0"/>
              </a:rPr>
              <a:t>Repository</a:t>
            </a:r>
          </a:p>
          <a:p>
            <a:pPr eaLnBrk="1" hangingPunct="1">
              <a:defRPr/>
            </a:pPr>
            <a:r>
              <a:rPr lang="en-US" dirty="0">
                <a:cs typeface="Times New Roman" pitchFamily="18" charset="0"/>
              </a:rPr>
              <a:t>Record Group/Collection</a:t>
            </a:r>
          </a:p>
          <a:p>
            <a:pPr eaLnBrk="1" hangingPunct="1">
              <a:defRPr/>
            </a:pPr>
            <a:r>
              <a:rPr lang="en-US" dirty="0">
                <a:cs typeface="Times New Roman" pitchFamily="18" charset="0"/>
              </a:rPr>
              <a:t>Series</a:t>
            </a:r>
          </a:p>
          <a:p>
            <a:pPr eaLnBrk="1" hangingPunct="1">
              <a:defRPr/>
            </a:pPr>
            <a:r>
              <a:rPr lang="en-US" dirty="0">
                <a:cs typeface="Times New Roman" pitchFamily="18" charset="0"/>
              </a:rPr>
              <a:t>File</a:t>
            </a:r>
          </a:p>
          <a:p>
            <a:pPr eaLnBrk="1" hangingPunct="1">
              <a:defRPr/>
            </a:pPr>
            <a:r>
              <a:rPr lang="en-US" dirty="0">
                <a:cs typeface="Times New Roman" pitchFamily="18" charset="0"/>
              </a:rPr>
              <a:t>Item</a:t>
            </a:r>
          </a:p>
          <a:p>
            <a:endParaRPr lang="en-US" dirty="0"/>
          </a:p>
        </p:txBody>
      </p:sp>
      <p:sp>
        <p:nvSpPr>
          <p:cNvPr id="3" name="Title 2"/>
          <p:cNvSpPr>
            <a:spLocks noGrp="1"/>
          </p:cNvSpPr>
          <p:nvPr>
            <p:ph type="title"/>
          </p:nvPr>
        </p:nvSpPr>
        <p:spPr/>
        <p:txBody>
          <a:bodyPr/>
          <a:lstStyle/>
          <a:p>
            <a:r>
              <a:rPr lang="en-US" sz="3200" b="1" dirty="0" smtClean="0">
                <a:solidFill>
                  <a:srgbClr val="002060"/>
                </a:solidFill>
              </a:rPr>
              <a:t>Oliver W. Holmes’ Five Levels of Control</a:t>
            </a:r>
            <a:endParaRPr lang="en-US" sz="32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17</a:t>
            </a:fld>
            <a:endParaRPr lang="en-US" altLang="en-US" dirty="0"/>
          </a:p>
        </p:txBody>
      </p:sp>
    </p:spTree>
    <p:extLst>
      <p:ext uri="{BB962C8B-B14F-4D97-AF65-F5344CB8AC3E}">
        <p14:creationId xmlns:p14="http://schemas.microsoft.com/office/powerpoint/2010/main" val="3054055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solidFill>
                  <a:srgbClr val="002060"/>
                </a:solidFill>
              </a:rPr>
              <a:t>Repository</a:t>
            </a:r>
            <a:endParaRPr lang="en-US" sz="3600" b="1" dirty="0">
              <a:solidFill>
                <a:srgbClr val="002060"/>
              </a:solidFill>
            </a:endParaRPr>
          </a:p>
        </p:txBody>
      </p:sp>
      <p:sp>
        <p:nvSpPr>
          <p:cNvPr id="5" name="Content Placeholder 4"/>
          <p:cNvSpPr>
            <a:spLocks noGrp="1"/>
          </p:cNvSpPr>
          <p:nvPr>
            <p:ph sz="half" idx="1"/>
          </p:nvPr>
        </p:nvSpPr>
        <p:spPr>
          <a:xfrm>
            <a:off x="457200" y="1981200"/>
            <a:ext cx="4038600" cy="4572000"/>
          </a:xfrm>
        </p:spPr>
        <p:txBody>
          <a:bodyPr/>
          <a:lstStyle/>
          <a:p>
            <a:pPr eaLnBrk="1" hangingPunct="1">
              <a:lnSpc>
                <a:spcPct val="80000"/>
              </a:lnSpc>
              <a:defRPr/>
            </a:pPr>
            <a:r>
              <a:rPr lang="en-US" sz="2400" b="1" dirty="0">
                <a:cs typeface="Times New Roman" pitchFamily="18" charset="0"/>
              </a:rPr>
              <a:t>Simply the archives itself</a:t>
            </a:r>
          </a:p>
          <a:p>
            <a:pPr eaLnBrk="1" hangingPunct="1">
              <a:lnSpc>
                <a:spcPct val="80000"/>
              </a:lnSpc>
              <a:defRPr/>
            </a:pPr>
            <a:r>
              <a:rPr lang="en-US" sz="2400" i="1" dirty="0" smtClean="0">
                <a:cs typeface="Times New Roman" pitchFamily="18" charset="0"/>
              </a:rPr>
              <a:t>Stuart A. Rose Manuscript</a:t>
            </a:r>
            <a:r>
              <a:rPr lang="en-US" sz="2400" i="1" dirty="0">
                <a:cs typeface="Times New Roman" pitchFamily="18" charset="0"/>
              </a:rPr>
              <a:t>, Archives, Rare Books Library</a:t>
            </a:r>
          </a:p>
          <a:p>
            <a:pPr>
              <a:lnSpc>
                <a:spcPct val="80000"/>
              </a:lnSpc>
              <a:defRPr/>
            </a:pPr>
            <a:r>
              <a:rPr lang="en-US" sz="2400" i="1" dirty="0" smtClean="0">
                <a:cs typeface="Times New Roman" pitchFamily="18" charset="0"/>
              </a:rPr>
              <a:t>John F. Kennedy Presidential Library &amp; Museum</a:t>
            </a:r>
            <a:endParaRPr lang="en-US" sz="2400" i="1" dirty="0">
              <a:cs typeface="Times New Roman" pitchFamily="18" charset="0"/>
            </a:endParaRPr>
          </a:p>
          <a:p>
            <a:pPr eaLnBrk="1" hangingPunct="1">
              <a:lnSpc>
                <a:spcPct val="80000"/>
              </a:lnSpc>
              <a:defRPr/>
            </a:pPr>
            <a:r>
              <a:rPr lang="en-US" sz="2400" i="1" dirty="0" smtClean="0">
                <a:cs typeface="Times New Roman" pitchFamily="18" charset="0"/>
              </a:rPr>
              <a:t>Special </a:t>
            </a:r>
            <a:r>
              <a:rPr lang="en-US" sz="2400" i="1" dirty="0">
                <a:cs typeface="Times New Roman" pitchFamily="18" charset="0"/>
              </a:rPr>
              <a:t>Collections Research Center, Southern Illinois University Carbondale</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769783" y="1981200"/>
            <a:ext cx="3889585" cy="2810500"/>
          </a:xfrm>
          <a:prstGeom prst="rect">
            <a:avLst/>
          </a:prstGeom>
        </p:spPr>
      </p:pic>
      <p:pic>
        <p:nvPicPr>
          <p:cNvPr id="8" name="Picture 7"/>
          <p:cNvPicPr>
            <a:picLocks noChangeAspect="1"/>
          </p:cNvPicPr>
          <p:nvPr/>
        </p:nvPicPr>
        <p:blipFill>
          <a:blip r:embed="rId3"/>
          <a:stretch>
            <a:fillRect/>
          </a:stretch>
        </p:blipFill>
        <p:spPr>
          <a:xfrm>
            <a:off x="4343025" y="4938004"/>
            <a:ext cx="4743099" cy="737250"/>
          </a:xfrm>
          <a:prstGeom prst="rect">
            <a:avLst/>
          </a:prstGeom>
        </p:spPr>
      </p:pic>
      <p:sp>
        <p:nvSpPr>
          <p:cNvPr id="2" name="Slide Number Placeholder 1"/>
          <p:cNvSpPr>
            <a:spLocks noGrp="1"/>
          </p:cNvSpPr>
          <p:nvPr>
            <p:ph type="sldNum" sz="quarter" idx="11"/>
          </p:nvPr>
        </p:nvSpPr>
        <p:spPr/>
        <p:txBody>
          <a:bodyPr/>
          <a:lstStyle/>
          <a:p>
            <a:fld id="{4C55F528-0295-4E0B-98D7-A11630802D80}" type="slidenum">
              <a:rPr lang="en-US" altLang="en-US" smtClean="0"/>
              <a:pPr/>
              <a:t>18</a:t>
            </a:fld>
            <a:endParaRPr lang="en-US" altLang="en-US" dirty="0"/>
          </a:p>
        </p:txBody>
      </p:sp>
    </p:spTree>
    <p:extLst>
      <p:ext uri="{BB962C8B-B14F-4D97-AF65-F5344CB8AC3E}">
        <p14:creationId xmlns:p14="http://schemas.microsoft.com/office/powerpoint/2010/main" val="2644192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Record Group/Collection</a:t>
            </a:r>
            <a:endParaRPr lang="en-US" sz="3600" b="1" dirty="0">
              <a:solidFill>
                <a:srgbClr val="002060"/>
              </a:solidFill>
            </a:endParaRPr>
          </a:p>
        </p:txBody>
      </p:sp>
      <p:pic>
        <p:nvPicPr>
          <p:cNvPr id="6" name="Content Placeholder 5"/>
          <p:cNvPicPr>
            <a:picLocks noGrp="1" noChangeAspect="1"/>
          </p:cNvPicPr>
          <p:nvPr>
            <p:ph sz="half" idx="1"/>
          </p:nvPr>
        </p:nvPicPr>
        <p:blipFill>
          <a:blip r:embed="rId2"/>
          <a:stretch>
            <a:fillRect/>
          </a:stretch>
        </p:blipFill>
        <p:spPr>
          <a:xfrm>
            <a:off x="507558" y="2209800"/>
            <a:ext cx="3854098" cy="3505200"/>
          </a:xfrm>
          <a:prstGeom prst="rect">
            <a:avLst/>
          </a:prstGeom>
        </p:spPr>
      </p:pic>
      <p:sp>
        <p:nvSpPr>
          <p:cNvPr id="4" name="Content Placeholder 3"/>
          <p:cNvSpPr>
            <a:spLocks noGrp="1"/>
          </p:cNvSpPr>
          <p:nvPr>
            <p:ph sz="half" idx="2"/>
          </p:nvPr>
        </p:nvSpPr>
        <p:spPr>
          <a:xfrm>
            <a:off x="4648200" y="1981200"/>
            <a:ext cx="4038600" cy="4343400"/>
          </a:xfrm>
        </p:spPr>
        <p:txBody>
          <a:bodyPr/>
          <a:lstStyle/>
          <a:p>
            <a:pPr eaLnBrk="1" hangingPunct="1">
              <a:defRPr/>
            </a:pPr>
            <a:r>
              <a:rPr lang="en-US" sz="2400" dirty="0">
                <a:cs typeface="Times New Roman" pitchFamily="18" charset="0"/>
              </a:rPr>
              <a:t>Record Group</a:t>
            </a:r>
          </a:p>
          <a:p>
            <a:pPr lvl="1" eaLnBrk="1" hangingPunct="1">
              <a:defRPr/>
            </a:pPr>
            <a:r>
              <a:rPr lang="en-US" sz="2000" dirty="0">
                <a:cs typeface="Times New Roman" pitchFamily="18" charset="0"/>
              </a:rPr>
              <a:t>Public or corporate material</a:t>
            </a:r>
          </a:p>
          <a:p>
            <a:pPr lvl="2">
              <a:defRPr/>
            </a:pPr>
            <a:r>
              <a:rPr lang="en-US" dirty="0">
                <a:cs typeface="Times New Roman" pitchFamily="18" charset="0"/>
              </a:rPr>
              <a:t>Cook County (Ill.) county auditor records</a:t>
            </a:r>
          </a:p>
          <a:p>
            <a:pPr eaLnBrk="1" hangingPunct="1">
              <a:defRPr/>
            </a:pPr>
            <a:r>
              <a:rPr lang="en-US" sz="2400" dirty="0">
                <a:cs typeface="Times New Roman" pitchFamily="18" charset="0"/>
              </a:rPr>
              <a:t>Collection</a:t>
            </a:r>
          </a:p>
          <a:p>
            <a:pPr lvl="1" eaLnBrk="1" hangingPunct="1">
              <a:defRPr/>
            </a:pPr>
            <a:r>
              <a:rPr lang="en-US" sz="2000" dirty="0">
                <a:cs typeface="Times New Roman" pitchFamily="18" charset="0"/>
              </a:rPr>
              <a:t>Personal papers</a:t>
            </a:r>
          </a:p>
          <a:p>
            <a:pPr lvl="2">
              <a:defRPr/>
            </a:pPr>
            <a:r>
              <a:rPr lang="en-US" dirty="0">
                <a:cs typeface="Times New Roman" pitchFamily="18" charset="0"/>
              </a:rPr>
              <a:t>John Marshall papers</a:t>
            </a:r>
          </a:p>
          <a:p>
            <a:pPr eaLnBrk="1" hangingPunct="1">
              <a:defRPr/>
            </a:pPr>
            <a:r>
              <a:rPr lang="en-US" sz="2400" dirty="0">
                <a:cs typeface="Times New Roman" pitchFamily="18" charset="0"/>
              </a:rPr>
              <a:t>Contains only material created by, received by or pertaining directly to one distinct group</a:t>
            </a:r>
          </a:p>
          <a:p>
            <a:endParaRPr lang="en-US" dirty="0"/>
          </a:p>
        </p:txBody>
      </p:sp>
      <p:sp>
        <p:nvSpPr>
          <p:cNvPr id="3" name="Slide Number Placeholder 2"/>
          <p:cNvSpPr>
            <a:spLocks noGrp="1"/>
          </p:cNvSpPr>
          <p:nvPr>
            <p:ph type="sldNum" sz="quarter" idx="11"/>
          </p:nvPr>
        </p:nvSpPr>
        <p:spPr/>
        <p:txBody>
          <a:bodyPr/>
          <a:lstStyle/>
          <a:p>
            <a:fld id="{4C55F528-0295-4E0B-98D7-A11630802D80}" type="slidenum">
              <a:rPr lang="en-US" altLang="en-US" smtClean="0"/>
              <a:pPr/>
              <a:t>19</a:t>
            </a:fld>
            <a:endParaRPr lang="en-US" altLang="en-US" dirty="0"/>
          </a:p>
        </p:txBody>
      </p:sp>
    </p:spTree>
    <p:extLst>
      <p:ext uri="{BB962C8B-B14F-4D97-AF65-F5344CB8AC3E}">
        <p14:creationId xmlns:p14="http://schemas.microsoft.com/office/powerpoint/2010/main" val="3581964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hape 253"/>
          <p:cNvSpPr>
            <a:spLocks noGrp="1"/>
          </p:cNvSpPr>
          <p:nvPr>
            <p:ph idx="1"/>
          </p:nvPr>
        </p:nvSpPr>
        <p:spPr>
          <a:xfrm>
            <a:off x="152400" y="1371600"/>
            <a:ext cx="6996113" cy="5185995"/>
          </a:xfrm>
        </p:spPr>
        <p:txBody>
          <a:bodyPr tIns="45700" bIns="45700">
            <a:spAutoFit/>
          </a:bodyPr>
          <a:lstStyle/>
          <a:p>
            <a:pPr marL="0" indent="0">
              <a:buClr>
                <a:srgbClr val="8A8AB9"/>
              </a:buClr>
              <a:buSzPct val="49000"/>
              <a:buFont typeface="Wingdings" panose="05000000000000000000" pitchFamily="2" charset="2"/>
              <a:buNone/>
            </a:pPr>
            <a:r>
              <a:rPr lang="en-US" altLang="en-US" sz="2400"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SAA Curriculum and Certificate Program: </a:t>
            </a:r>
          </a:p>
          <a:p>
            <a:pPr marL="0" indent="0">
              <a:buClr>
                <a:srgbClr val="8A8AB9"/>
              </a:buClr>
              <a:buSzPct val="49000"/>
              <a:buFont typeface="Wingdings" panose="05000000000000000000" pitchFamily="2" charset="2"/>
              <a:buNone/>
            </a:pPr>
            <a:endParaRPr lang="en-US" altLang="en-US" sz="2400"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endParaRPr>
          </a:p>
          <a:p>
            <a:pPr marL="0" indent="0">
              <a:buClr>
                <a:srgbClr val="8A8AB9"/>
              </a:buClr>
              <a:buSzPct val="49000"/>
              <a:buFont typeface="Wingdings" panose="05000000000000000000" pitchFamily="2" charset="2"/>
              <a:buNone/>
            </a:pPr>
            <a:r>
              <a:rPr lang="en-US" altLang="en-US" sz="2400"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Foundational</a:t>
            </a:r>
            <a:r>
              <a:rPr lang="en-US" altLang="en-US" sz="2400"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 Courses—</a:t>
            </a:r>
            <a:r>
              <a:rPr lang="en-US" altLang="en-US" sz="24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must pass 3</a:t>
            </a:r>
          </a:p>
          <a:p>
            <a:pPr marL="0" lvl="1" indent="0">
              <a:lnSpc>
                <a:spcPct val="150000"/>
              </a:lnSpc>
              <a:buSzPct val="75000"/>
              <a:buNone/>
            </a:pPr>
            <a:r>
              <a:rPr lang="en-US" altLang="en-US" sz="18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Arrangement and Description:  Fundamentals; </a:t>
            </a:r>
            <a:r>
              <a:rPr lang="en-US" altLang="en-US" sz="1800"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AND </a:t>
            </a:r>
            <a:r>
              <a:rPr lang="en-US" altLang="en-US" sz="18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Describing Archives:  A Content Standard (DACS) </a:t>
            </a:r>
            <a:r>
              <a:rPr lang="en-US" altLang="en-US" sz="1800"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are required.</a:t>
            </a:r>
            <a:endParaRPr lang="en-US" altLang="en-US" sz="1800" i="1"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endParaRPr>
          </a:p>
          <a:p>
            <a:pPr marL="0" lvl="1" indent="0">
              <a:lnSpc>
                <a:spcPct val="150000"/>
              </a:lnSpc>
              <a:buClr>
                <a:schemeClr val="bg2"/>
              </a:buClr>
              <a:buSzPct val="75000"/>
              <a:buNone/>
            </a:pPr>
            <a:r>
              <a:rPr lang="en-US" altLang="en-US" sz="2400"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Tactical and Strategic</a:t>
            </a:r>
            <a:r>
              <a:rPr lang="en-US" altLang="en-US" sz="2400"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 Courses—</a:t>
            </a:r>
            <a:r>
              <a:rPr lang="en-US" altLang="en-US" sz="24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must pass 3</a:t>
            </a:r>
          </a:p>
          <a:p>
            <a:pPr marL="0" lvl="1" indent="0">
              <a:lnSpc>
                <a:spcPct val="150000"/>
              </a:lnSpc>
              <a:buSzPct val="75000"/>
              <a:buNone/>
            </a:pPr>
            <a:r>
              <a:rPr lang="en-US" altLang="en-US" sz="18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Copyright Issues in Digital Archives </a:t>
            </a:r>
            <a:r>
              <a:rPr lang="en-US" altLang="en-US" sz="1800" i="1"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OR</a:t>
            </a:r>
            <a:r>
              <a:rPr lang="en-US" altLang="en-US" sz="18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 Confidentiality and Privacy Issues in Digital Archives </a:t>
            </a:r>
            <a:r>
              <a:rPr lang="en-US" altLang="en-US" sz="1800"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are required.</a:t>
            </a:r>
            <a:endParaRPr lang="en-US" altLang="en-US" sz="18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endParaRPr>
          </a:p>
          <a:p>
            <a:pPr marL="0" lvl="1" indent="0">
              <a:lnSpc>
                <a:spcPct val="150000"/>
              </a:lnSpc>
              <a:buClr>
                <a:schemeClr val="bg2"/>
              </a:buClr>
              <a:buSzPct val="75000"/>
              <a:buNone/>
            </a:pPr>
            <a:r>
              <a:rPr lang="en-US" altLang="en-US" sz="2400"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Tools and Services</a:t>
            </a:r>
            <a:r>
              <a:rPr lang="en-US" altLang="en-US" sz="2400"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 Courses—</a:t>
            </a:r>
            <a:r>
              <a:rPr lang="en-US" altLang="en-US" sz="24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must pass 1</a:t>
            </a:r>
          </a:p>
          <a:p>
            <a:pPr marL="0" lvl="1" indent="0">
              <a:buClr>
                <a:schemeClr val="bg2"/>
              </a:buClr>
              <a:buSzPct val="75000"/>
              <a:buNone/>
            </a:pPr>
            <a:r>
              <a:rPr lang="en-US" altLang="en-US" sz="2400" u="sng"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Transformational</a:t>
            </a:r>
            <a:r>
              <a:rPr lang="en-US" altLang="en-US" sz="2400"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 Courses—</a:t>
            </a:r>
            <a:r>
              <a:rPr lang="en-US" altLang="en-US" sz="2400" i="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must pass 1</a:t>
            </a:r>
          </a:p>
          <a:p>
            <a:pPr marL="457200" lvl="1" indent="-457200">
              <a:buClr>
                <a:schemeClr val="bg2"/>
              </a:buClr>
              <a:buSzPct val="75000"/>
              <a:buFont typeface="Wingdings" panose="05000000000000000000" pitchFamily="2" charset="2"/>
              <a:buChar char="§"/>
            </a:pPr>
            <a:endParaRPr lang="en-US" altLang="en-US" sz="2000" b="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endParaRPr>
          </a:p>
          <a:p>
            <a:pPr marL="457200" lvl="1" indent="-457200">
              <a:buClr>
                <a:schemeClr val="bg2"/>
              </a:buClr>
              <a:buSzPct val="75000"/>
              <a:buFont typeface="Wingdings" panose="05000000000000000000" pitchFamily="2" charset="2"/>
              <a:buChar char="§"/>
            </a:pPr>
            <a:r>
              <a:rPr lang="en-US" altLang="en-US" sz="2000" b="1" dirty="0" smtClean="0">
                <a:solidFill>
                  <a:srgbClr val="000000"/>
                </a:solidFill>
                <a:ea typeface="Trebuchet MS" panose="020B0603020202020204" pitchFamily="34" charset="0"/>
                <a:cs typeface="Trebuchet MS" panose="020B0603020202020204" pitchFamily="34" charset="0"/>
                <a:sym typeface="Trebuchet MS" panose="020B0603020202020204" pitchFamily="34" charset="0"/>
              </a:rPr>
              <a:t>Course examinations are administered online.</a:t>
            </a:r>
          </a:p>
        </p:txBody>
      </p:sp>
      <p:sp>
        <p:nvSpPr>
          <p:cNvPr id="254" name="Shape 254"/>
          <p:cNvSpPr txBox="1">
            <a:spLocks noGrp="1"/>
          </p:cNvSpPr>
          <p:nvPr>
            <p:ph type="title"/>
          </p:nvPr>
        </p:nvSpPr>
        <p:spPr>
          <a:xfrm>
            <a:off x="152400" y="590550"/>
            <a:ext cx="8839200" cy="647700"/>
          </a:xfrm>
        </p:spPr>
        <p:txBody>
          <a:bodyPr tIns="45700" bIns="45700" anchor="ctr">
            <a:spAutoFit/>
          </a:bodyPr>
          <a:lstStyle/>
          <a:p>
            <a:pPr>
              <a:buSzPct val="25000"/>
              <a:defRPr/>
            </a:pPr>
            <a:r>
              <a:rPr lang="en-US" b="1" dirty="0" smtClean="0">
                <a:solidFill>
                  <a:schemeClr val="bg2"/>
                </a:solidFill>
                <a:latin typeface="+mn-lt"/>
              </a:rPr>
              <a:t>Arrangement &amp; Description</a:t>
            </a:r>
            <a:r>
              <a:rPr lang="x-none" b="1" dirty="0" smtClean="0">
                <a:solidFill>
                  <a:schemeClr val="bg2"/>
                </a:solidFill>
                <a:latin typeface="+mn-lt"/>
              </a:rPr>
              <a:t>(</a:t>
            </a:r>
            <a:r>
              <a:rPr lang="en-US" b="1" dirty="0" smtClean="0">
                <a:solidFill>
                  <a:schemeClr val="bg2"/>
                </a:solidFill>
                <a:latin typeface="+mn-lt"/>
              </a:rPr>
              <a:t>A&amp;D</a:t>
            </a:r>
            <a:r>
              <a:rPr lang="x-none" b="1" dirty="0" smtClean="0">
                <a:solidFill>
                  <a:schemeClr val="bg2"/>
                </a:solidFill>
                <a:latin typeface="+mn-lt"/>
              </a:rPr>
              <a:t>)</a:t>
            </a:r>
            <a:endParaRPr lang="x-none" b="1" dirty="0">
              <a:solidFill>
                <a:schemeClr val="bg2"/>
              </a:solidFill>
              <a:latin typeface="+mn-lt"/>
            </a:endParaRPr>
          </a:p>
        </p:txBody>
      </p:sp>
      <p:sp>
        <p:nvSpPr>
          <p:cNvPr id="2" name="Slide Number Placeholder 1"/>
          <p:cNvSpPr>
            <a:spLocks noGrp="1"/>
          </p:cNvSpPr>
          <p:nvPr>
            <p:ph type="sldNum" sz="quarter" idx="12"/>
          </p:nvPr>
        </p:nvSpPr>
        <p:spPr/>
        <p:txBody>
          <a:bodyPr/>
          <a:lstStyle/>
          <a:p>
            <a:fld id="{6C608164-D478-473D-BB7E-7C5BC4394A18}" type="slidenum">
              <a:rPr lang="en-US" altLang="en-US" smtClean="0"/>
              <a:pPr/>
              <a:t>2</a:t>
            </a:fld>
            <a:endParaRPr lang="en-US" altLang="en-US" dirty="0"/>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Series</a:t>
            </a:r>
            <a:endParaRPr lang="en-US" sz="3600" b="1" dirty="0">
              <a:solidFill>
                <a:srgbClr val="002060"/>
              </a:solidFill>
            </a:endParaRPr>
          </a:p>
        </p:txBody>
      </p:sp>
      <p:sp>
        <p:nvSpPr>
          <p:cNvPr id="3" name="Content Placeholder 2"/>
          <p:cNvSpPr>
            <a:spLocks noGrp="1"/>
          </p:cNvSpPr>
          <p:nvPr>
            <p:ph sz="half" idx="1"/>
          </p:nvPr>
        </p:nvSpPr>
        <p:spPr/>
        <p:txBody>
          <a:bodyPr/>
          <a:lstStyle/>
          <a:p>
            <a:pPr eaLnBrk="1" hangingPunct="1">
              <a:defRPr/>
            </a:pPr>
            <a:r>
              <a:rPr lang="en-US" dirty="0">
                <a:cs typeface="Times New Roman" pitchFamily="18" charset="0"/>
              </a:rPr>
              <a:t>A grouping of records according to their use</a:t>
            </a:r>
          </a:p>
          <a:p>
            <a:pPr eaLnBrk="1" hangingPunct="1">
              <a:defRPr/>
            </a:pPr>
            <a:r>
              <a:rPr lang="en-US" dirty="0">
                <a:cs typeface="Times New Roman" pitchFamily="18" charset="0"/>
              </a:rPr>
              <a:t>Organized according to specific functions or activities</a:t>
            </a:r>
          </a:p>
          <a:p>
            <a:endParaRPr lang="en-US" dirty="0"/>
          </a:p>
        </p:txBody>
      </p:sp>
      <p:sp>
        <p:nvSpPr>
          <p:cNvPr id="4" name="Content Placeholder 3"/>
          <p:cNvSpPr>
            <a:spLocks noGrp="1"/>
          </p:cNvSpPr>
          <p:nvPr>
            <p:ph sz="half" idx="2"/>
          </p:nvPr>
        </p:nvSpPr>
        <p:spPr/>
        <p:txBody>
          <a:bodyPr/>
          <a:lstStyle/>
          <a:p>
            <a:pPr marL="0" indent="0" eaLnBrk="1" hangingPunct="1">
              <a:buNone/>
              <a:defRPr/>
            </a:pPr>
            <a:r>
              <a:rPr lang="en-US" sz="2600" dirty="0">
                <a:cs typeface="Times New Roman" pitchFamily="18" charset="0"/>
              </a:rPr>
              <a:t>Common types include:</a:t>
            </a:r>
          </a:p>
          <a:p>
            <a:pPr lvl="1" eaLnBrk="1" hangingPunct="1">
              <a:defRPr/>
            </a:pPr>
            <a:r>
              <a:rPr lang="en-US" sz="2600" dirty="0">
                <a:cs typeface="Times New Roman" pitchFamily="18" charset="0"/>
              </a:rPr>
              <a:t>Minutes</a:t>
            </a:r>
          </a:p>
          <a:p>
            <a:pPr lvl="1" eaLnBrk="1" hangingPunct="1">
              <a:defRPr/>
            </a:pPr>
            <a:r>
              <a:rPr lang="en-US" sz="2600" dirty="0">
                <a:cs typeface="Times New Roman" pitchFamily="18" charset="0"/>
              </a:rPr>
              <a:t>Correspondence</a:t>
            </a:r>
          </a:p>
          <a:p>
            <a:pPr lvl="1" eaLnBrk="1" hangingPunct="1">
              <a:defRPr/>
            </a:pPr>
            <a:r>
              <a:rPr lang="en-US" sz="2600" dirty="0">
                <a:cs typeface="Times New Roman" pitchFamily="18" charset="0"/>
              </a:rPr>
              <a:t>Diaries</a:t>
            </a:r>
          </a:p>
          <a:p>
            <a:pPr lvl="1" eaLnBrk="1" hangingPunct="1">
              <a:defRPr/>
            </a:pPr>
            <a:r>
              <a:rPr lang="en-US" sz="2600" dirty="0">
                <a:cs typeface="Times New Roman" pitchFamily="18" charset="0"/>
              </a:rPr>
              <a:t>Photographs</a:t>
            </a:r>
          </a:p>
          <a:p>
            <a:pPr lvl="1" eaLnBrk="1" hangingPunct="1">
              <a:defRPr/>
            </a:pPr>
            <a:r>
              <a:rPr lang="en-US" sz="2600" dirty="0">
                <a:cs typeface="Times New Roman" pitchFamily="18" charset="0"/>
              </a:rPr>
              <a:t>Printed materials</a:t>
            </a:r>
          </a:p>
          <a:p>
            <a:endParaRPr lang="en-US" dirty="0"/>
          </a:p>
        </p:txBody>
      </p:sp>
      <p:sp>
        <p:nvSpPr>
          <p:cNvPr id="5" name="Slide Number Placeholder 4"/>
          <p:cNvSpPr>
            <a:spLocks noGrp="1"/>
          </p:cNvSpPr>
          <p:nvPr>
            <p:ph type="sldNum" sz="quarter" idx="11"/>
          </p:nvPr>
        </p:nvSpPr>
        <p:spPr/>
        <p:txBody>
          <a:bodyPr/>
          <a:lstStyle/>
          <a:p>
            <a:fld id="{4C55F528-0295-4E0B-98D7-A11630802D80}" type="slidenum">
              <a:rPr lang="en-US" altLang="en-US" smtClean="0"/>
              <a:pPr/>
              <a:t>20</a:t>
            </a:fld>
            <a:endParaRPr lang="en-US" altLang="en-US" dirty="0"/>
          </a:p>
        </p:txBody>
      </p:sp>
    </p:spTree>
    <p:extLst>
      <p:ext uri="{BB962C8B-B14F-4D97-AF65-F5344CB8AC3E}">
        <p14:creationId xmlns:p14="http://schemas.microsoft.com/office/powerpoint/2010/main" val="3628298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File</a:t>
            </a:r>
            <a:endParaRPr lang="en-US" sz="3600" b="1" dirty="0">
              <a:solidFill>
                <a:srgbClr val="002060"/>
              </a:solidFill>
            </a:endParaRPr>
          </a:p>
        </p:txBody>
      </p:sp>
      <p:sp>
        <p:nvSpPr>
          <p:cNvPr id="3" name="Content Placeholder 2"/>
          <p:cNvSpPr>
            <a:spLocks noGrp="1"/>
          </p:cNvSpPr>
          <p:nvPr>
            <p:ph sz="half" idx="1"/>
          </p:nvPr>
        </p:nvSpPr>
        <p:spPr/>
        <p:txBody>
          <a:bodyPr/>
          <a:lstStyle/>
          <a:p>
            <a:pPr eaLnBrk="1" hangingPunct="1">
              <a:defRPr/>
            </a:pPr>
            <a:r>
              <a:rPr lang="en-US" dirty="0">
                <a:cs typeface="Times New Roman" pitchFamily="18" charset="0"/>
              </a:rPr>
              <a:t>Grouping materials together in one file folder</a:t>
            </a:r>
          </a:p>
          <a:p>
            <a:pPr eaLnBrk="1" hangingPunct="1">
              <a:defRPr/>
            </a:pPr>
            <a:r>
              <a:rPr lang="en-US" dirty="0">
                <a:cs typeface="Times New Roman" pitchFamily="18" charset="0"/>
              </a:rPr>
              <a:t>Maintain file systems as long as discernible and consistent</a:t>
            </a:r>
          </a:p>
          <a:p>
            <a:pPr eaLnBrk="1" hangingPunct="1">
              <a:defRPr/>
            </a:pPr>
            <a:r>
              <a:rPr lang="en-US" dirty="0">
                <a:cs typeface="Times New Roman" pitchFamily="18" charset="0"/>
              </a:rPr>
              <a:t>Date, alphabetically, subject, numerically</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800600" y="1295400"/>
            <a:ext cx="3566999" cy="4800600"/>
          </a:xfrm>
          <a:prstGeom prst="rect">
            <a:avLst/>
          </a:prstGeom>
        </p:spPr>
      </p:pic>
      <p:sp>
        <p:nvSpPr>
          <p:cNvPr id="4" name="Slide Number Placeholder 3"/>
          <p:cNvSpPr>
            <a:spLocks noGrp="1"/>
          </p:cNvSpPr>
          <p:nvPr>
            <p:ph type="sldNum" sz="quarter" idx="11"/>
          </p:nvPr>
        </p:nvSpPr>
        <p:spPr/>
        <p:txBody>
          <a:bodyPr/>
          <a:lstStyle/>
          <a:p>
            <a:fld id="{4C55F528-0295-4E0B-98D7-A11630802D80}" type="slidenum">
              <a:rPr lang="en-US" altLang="en-US" smtClean="0"/>
              <a:pPr/>
              <a:t>21</a:t>
            </a:fld>
            <a:endParaRPr lang="en-US" altLang="en-US" dirty="0"/>
          </a:p>
        </p:txBody>
      </p:sp>
    </p:spTree>
    <p:extLst>
      <p:ext uri="{BB962C8B-B14F-4D97-AF65-F5344CB8AC3E}">
        <p14:creationId xmlns:p14="http://schemas.microsoft.com/office/powerpoint/2010/main" val="3272383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Item</a:t>
            </a:r>
            <a:endParaRPr lang="en-US" sz="3600" b="1" dirty="0">
              <a:solidFill>
                <a:srgbClr val="002060"/>
              </a:solidFill>
            </a:endParaRPr>
          </a:p>
        </p:txBody>
      </p:sp>
      <p:sp>
        <p:nvSpPr>
          <p:cNvPr id="3" name="Content Placeholder 2"/>
          <p:cNvSpPr>
            <a:spLocks noGrp="1"/>
          </p:cNvSpPr>
          <p:nvPr>
            <p:ph sz="half" idx="1"/>
          </p:nvPr>
        </p:nvSpPr>
        <p:spPr/>
        <p:txBody>
          <a:bodyPr/>
          <a:lstStyle/>
          <a:p>
            <a:pPr eaLnBrk="1" hangingPunct="1">
              <a:defRPr/>
            </a:pPr>
            <a:r>
              <a:rPr lang="en-US" dirty="0">
                <a:cs typeface="Times New Roman" pitchFamily="18" charset="0"/>
              </a:rPr>
              <a:t>Simply the individual record—the letter, map, journal, etc.</a:t>
            </a:r>
          </a:p>
          <a:p>
            <a:pPr marL="0" indent="0" eaLnBrk="1" hangingPunct="1">
              <a:buNone/>
              <a:defRPr/>
            </a:pPr>
            <a:endParaRPr lang="en-US" dirty="0">
              <a:cs typeface="Times New Roman" pitchFamily="18" charset="0"/>
            </a:endParaRPr>
          </a:p>
          <a:p>
            <a:pPr eaLnBrk="1" hangingPunct="1">
              <a:defRPr/>
            </a:pPr>
            <a:r>
              <a:rPr lang="en-US" dirty="0">
                <a:cs typeface="Times New Roman" pitchFamily="18" charset="0"/>
              </a:rPr>
              <a:t>Filed chronologically, alphabetically, geographically or by physical needs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800600" y="1676400"/>
            <a:ext cx="3694496" cy="2944623"/>
          </a:xfrm>
          <a:prstGeom prst="rect">
            <a:avLst/>
          </a:prstGeom>
        </p:spPr>
      </p:pic>
      <p:sp>
        <p:nvSpPr>
          <p:cNvPr id="6" name="Rectangle 5"/>
          <p:cNvSpPr/>
          <p:nvPr/>
        </p:nvSpPr>
        <p:spPr>
          <a:xfrm>
            <a:off x="5715000" y="4953000"/>
            <a:ext cx="3157852" cy="461665"/>
          </a:xfrm>
          <a:prstGeom prst="rect">
            <a:avLst/>
          </a:prstGeom>
        </p:spPr>
        <p:txBody>
          <a:bodyPr wrap="none">
            <a:spAutoFit/>
          </a:bodyPr>
          <a:lstStyle/>
          <a:p>
            <a:r>
              <a:rPr lang="en-US" sz="2400" dirty="0"/>
              <a:t>Ben Wiley diary, 1864</a:t>
            </a:r>
          </a:p>
        </p:txBody>
      </p:sp>
      <p:sp>
        <p:nvSpPr>
          <p:cNvPr id="4" name="Slide Number Placeholder 3"/>
          <p:cNvSpPr>
            <a:spLocks noGrp="1"/>
          </p:cNvSpPr>
          <p:nvPr>
            <p:ph type="sldNum" sz="quarter" idx="11"/>
          </p:nvPr>
        </p:nvSpPr>
        <p:spPr/>
        <p:txBody>
          <a:bodyPr/>
          <a:lstStyle/>
          <a:p>
            <a:fld id="{4C55F528-0295-4E0B-98D7-A11630802D80}" type="slidenum">
              <a:rPr lang="en-US" altLang="en-US" smtClean="0"/>
              <a:pPr/>
              <a:t>22</a:t>
            </a:fld>
            <a:endParaRPr lang="en-US" altLang="en-US" dirty="0"/>
          </a:p>
        </p:txBody>
      </p:sp>
    </p:spTree>
    <p:extLst>
      <p:ext uri="{BB962C8B-B14F-4D97-AF65-F5344CB8AC3E}">
        <p14:creationId xmlns:p14="http://schemas.microsoft.com/office/powerpoint/2010/main" val="71561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defRPr/>
            </a:pPr>
            <a:r>
              <a:rPr lang="en-US" sz="2800" b="1" dirty="0">
                <a:cs typeface="Times New Roman" pitchFamily="18" charset="0"/>
              </a:rPr>
              <a:t>Repository:</a:t>
            </a:r>
            <a:r>
              <a:rPr lang="en-US" sz="2800" dirty="0">
                <a:cs typeface="Times New Roman" pitchFamily="18" charset="0"/>
              </a:rPr>
              <a:t>  Manuscript Collection</a:t>
            </a:r>
          </a:p>
          <a:p>
            <a:pPr marL="457200" lvl="1" indent="0">
              <a:buNone/>
              <a:defRPr/>
            </a:pPr>
            <a:r>
              <a:rPr lang="en-US" b="1" dirty="0">
                <a:cs typeface="Times New Roman" pitchFamily="18" charset="0"/>
              </a:rPr>
              <a:t>Collection:</a:t>
            </a:r>
            <a:r>
              <a:rPr lang="en-US" dirty="0">
                <a:cs typeface="Times New Roman" pitchFamily="18" charset="0"/>
              </a:rPr>
              <a:t>  Ted Hughes papers</a:t>
            </a:r>
          </a:p>
          <a:p>
            <a:pPr marL="914400" lvl="2" indent="0">
              <a:buNone/>
              <a:defRPr/>
            </a:pPr>
            <a:r>
              <a:rPr lang="en-US" sz="2800" b="1" dirty="0">
                <a:cs typeface="Times New Roman" pitchFamily="18" charset="0"/>
              </a:rPr>
              <a:t>Series</a:t>
            </a:r>
            <a:r>
              <a:rPr lang="en-US" sz="2800" dirty="0">
                <a:cs typeface="Times New Roman" pitchFamily="18" charset="0"/>
              </a:rPr>
              <a:t>: Correspondence</a:t>
            </a:r>
          </a:p>
          <a:p>
            <a:pPr marL="1371600" lvl="3" indent="0">
              <a:buNone/>
              <a:defRPr/>
            </a:pPr>
            <a:r>
              <a:rPr lang="en-US" sz="2800" b="1" dirty="0">
                <a:cs typeface="Times New Roman" pitchFamily="18" charset="0"/>
              </a:rPr>
              <a:t>Subseries</a:t>
            </a:r>
            <a:r>
              <a:rPr lang="en-US" sz="2800" dirty="0">
                <a:cs typeface="Times New Roman" pitchFamily="18" charset="0"/>
              </a:rPr>
              <a:t>: Alphabetical correspondence files</a:t>
            </a:r>
          </a:p>
          <a:p>
            <a:pPr marL="1828800" lvl="4" indent="0">
              <a:buNone/>
              <a:defRPr/>
            </a:pPr>
            <a:r>
              <a:rPr lang="en-US" sz="2800" b="1" dirty="0">
                <a:cs typeface="Times New Roman" pitchFamily="18" charset="0"/>
              </a:rPr>
              <a:t>File</a:t>
            </a:r>
            <a:r>
              <a:rPr lang="en-US" sz="2800" dirty="0">
                <a:cs typeface="Times New Roman" pitchFamily="18" charset="0"/>
              </a:rPr>
              <a:t>: Adams-Catlin</a:t>
            </a:r>
          </a:p>
          <a:p>
            <a:pPr marL="2286000" lvl="5" indent="0">
              <a:buNone/>
              <a:defRPr/>
            </a:pPr>
            <a:r>
              <a:rPr lang="en-US" sz="2800" b="1" dirty="0">
                <a:cs typeface="Times New Roman" pitchFamily="18" charset="0"/>
              </a:rPr>
              <a:t>Item</a:t>
            </a:r>
            <a:r>
              <a:rPr lang="en-US" sz="2800" dirty="0">
                <a:cs typeface="Times New Roman" pitchFamily="18" charset="0"/>
              </a:rPr>
              <a:t>:  Adams, James to Ted Hughes, March 14, 2001</a:t>
            </a:r>
          </a:p>
          <a:p>
            <a:endParaRPr lang="en-US" dirty="0"/>
          </a:p>
        </p:txBody>
      </p:sp>
      <p:sp>
        <p:nvSpPr>
          <p:cNvPr id="5" name="Title 4"/>
          <p:cNvSpPr>
            <a:spLocks noGrp="1"/>
          </p:cNvSpPr>
          <p:nvPr>
            <p:ph type="title"/>
          </p:nvPr>
        </p:nvSpPr>
        <p:spPr/>
        <p:txBody>
          <a:bodyPr/>
          <a:lstStyle/>
          <a:p>
            <a:r>
              <a:rPr lang="en-US" sz="3600" b="1" dirty="0" smtClean="0">
                <a:solidFill>
                  <a:srgbClr val="002060"/>
                </a:solidFill>
              </a:rPr>
              <a:t>Levels example: Personal papers</a:t>
            </a:r>
            <a:endParaRPr lang="en-US" sz="3600" b="1" dirty="0">
              <a:solidFill>
                <a:srgbClr val="002060"/>
              </a:solidFill>
            </a:endParaRP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23</a:t>
            </a:fld>
            <a:endParaRPr lang="en-US" altLang="en-US" dirty="0"/>
          </a:p>
        </p:txBody>
      </p:sp>
    </p:spTree>
    <p:extLst>
      <p:ext uri="{BB962C8B-B14F-4D97-AF65-F5344CB8AC3E}">
        <p14:creationId xmlns:p14="http://schemas.microsoft.com/office/powerpoint/2010/main" val="1035103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81200"/>
            <a:ext cx="8839200" cy="3886200"/>
          </a:xfrm>
        </p:spPr>
        <p:txBody>
          <a:bodyPr/>
          <a:lstStyle/>
          <a:p>
            <a:pPr marL="0" indent="0">
              <a:buNone/>
            </a:pPr>
            <a:r>
              <a:rPr lang="en-US" sz="2800" b="1" dirty="0"/>
              <a:t>Repository:</a:t>
            </a:r>
            <a:r>
              <a:rPr lang="en-US" sz="2800" dirty="0"/>
              <a:t>  State Government Records</a:t>
            </a:r>
          </a:p>
          <a:p>
            <a:pPr marL="0" indent="-457200">
              <a:buNone/>
            </a:pPr>
            <a:r>
              <a:rPr lang="en-US" sz="2800" b="1" dirty="0"/>
              <a:t>	Record Group:</a:t>
            </a:r>
            <a:r>
              <a:rPr lang="en-US" sz="2800" dirty="0"/>
              <a:t>  Office of </a:t>
            </a:r>
            <a:r>
              <a:rPr lang="en-US" sz="2800" dirty="0" smtClean="0"/>
              <a:t>the Governor</a:t>
            </a:r>
            <a:endParaRPr lang="en-US" sz="2800" b="1" dirty="0"/>
          </a:p>
          <a:p>
            <a:pPr marL="0" indent="0">
              <a:buNone/>
            </a:pPr>
            <a:r>
              <a:rPr lang="en-US" sz="2800" b="1" dirty="0"/>
              <a:t>		Series</a:t>
            </a:r>
            <a:r>
              <a:rPr lang="en-US" sz="2800" dirty="0"/>
              <a:t>: Governor Sherman </a:t>
            </a:r>
            <a:r>
              <a:rPr lang="en-US" sz="2800" dirty="0" smtClean="0"/>
              <a:t>Oaks 					    schedules </a:t>
            </a:r>
            <a:r>
              <a:rPr lang="en-US" sz="2800" dirty="0" smtClean="0"/>
              <a:t>and </a:t>
            </a:r>
            <a:r>
              <a:rPr lang="en-US" sz="2800" dirty="0" smtClean="0"/>
              <a:t>appointment </a:t>
            </a:r>
            <a:r>
              <a:rPr lang="en-US" sz="2800" dirty="0"/>
              <a:t>files</a:t>
            </a:r>
          </a:p>
          <a:p>
            <a:pPr marL="0" indent="0">
              <a:buNone/>
            </a:pPr>
            <a:r>
              <a:rPr lang="en-US" sz="2800" b="1" dirty="0"/>
              <a:t>			Subseries</a:t>
            </a:r>
            <a:r>
              <a:rPr lang="en-US" sz="2800" dirty="0"/>
              <a:t>: Schedules</a:t>
            </a:r>
          </a:p>
          <a:p>
            <a:pPr marL="0" indent="0">
              <a:buNone/>
            </a:pPr>
            <a:r>
              <a:rPr lang="en-US" sz="2800" b="1" dirty="0"/>
              <a:t>		</a:t>
            </a:r>
            <a:r>
              <a:rPr lang="en-US" sz="2800" b="1" dirty="0"/>
              <a:t>	</a:t>
            </a:r>
            <a:r>
              <a:rPr lang="en-US" sz="2800" b="1" dirty="0"/>
              <a:t> </a:t>
            </a:r>
            <a:r>
              <a:rPr lang="en-US" sz="2800" b="1" dirty="0" smtClean="0"/>
              <a:t>    </a:t>
            </a:r>
            <a:r>
              <a:rPr lang="en-US" sz="2800" b="1" dirty="0" smtClean="0"/>
              <a:t>File</a:t>
            </a:r>
            <a:r>
              <a:rPr lang="en-US" sz="2800" dirty="0"/>
              <a:t>: November-December </a:t>
            </a:r>
            <a:r>
              <a:rPr lang="en-US" sz="2800" dirty="0" smtClean="0"/>
              <a:t>1981</a:t>
            </a:r>
          </a:p>
          <a:p>
            <a:pPr marL="0" indent="0">
              <a:buNone/>
            </a:pPr>
            <a:r>
              <a:rPr lang="en-US" sz="2800" dirty="0"/>
              <a:t>	</a:t>
            </a:r>
            <a:r>
              <a:rPr lang="en-US" sz="2800" b="1" dirty="0"/>
              <a:t>			</a:t>
            </a:r>
            <a:r>
              <a:rPr lang="en-US" sz="2800" b="1" dirty="0" smtClean="0"/>
              <a:t>Item</a:t>
            </a:r>
            <a:r>
              <a:rPr lang="en-US" sz="2800" dirty="0"/>
              <a:t>: </a:t>
            </a:r>
            <a:r>
              <a:rPr lang="en-US" sz="2800" dirty="0" smtClean="0"/>
              <a:t> Schedule </a:t>
            </a:r>
            <a:r>
              <a:rPr lang="en-US" sz="2800" dirty="0"/>
              <a:t>for </a:t>
            </a:r>
            <a:r>
              <a:rPr lang="en-US" sz="2800" dirty="0" smtClean="0"/>
              <a:t>							November </a:t>
            </a:r>
            <a:r>
              <a:rPr lang="en-US" sz="2800" dirty="0"/>
              <a:t>11, 1981</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Levels example: Archives</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24</a:t>
            </a:fld>
            <a:endParaRPr lang="en-US" altLang="en-US" dirty="0"/>
          </a:p>
        </p:txBody>
      </p:sp>
    </p:spTree>
    <p:extLst>
      <p:ext uri="{BB962C8B-B14F-4D97-AF65-F5344CB8AC3E}">
        <p14:creationId xmlns:p14="http://schemas.microsoft.com/office/powerpoint/2010/main" val="3754710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smtClean="0"/>
              <a:t>Processing</a:t>
            </a:r>
            <a:endParaRPr lang="en-US" sz="3600" dirty="0"/>
          </a:p>
        </p:txBody>
      </p:sp>
      <p:sp>
        <p:nvSpPr>
          <p:cNvPr id="5" name="Subtitle 4"/>
          <p:cNvSpPr>
            <a:spLocks noGrp="1"/>
          </p:cNvSpPr>
          <p:nvPr>
            <p:ph type="subTitle" idx="1"/>
          </p:nvPr>
        </p:nvSpPr>
        <p:spPr/>
        <p:txBody>
          <a:bodyPr/>
          <a:lstStyle/>
          <a:p>
            <a:endParaRPr lang="en-US" dirty="0"/>
          </a:p>
        </p:txBody>
      </p:sp>
      <p:sp>
        <p:nvSpPr>
          <p:cNvPr id="2" name="Slide Number Placeholder 1"/>
          <p:cNvSpPr>
            <a:spLocks noGrp="1"/>
          </p:cNvSpPr>
          <p:nvPr>
            <p:ph type="sldNum" sz="quarter" idx="12"/>
          </p:nvPr>
        </p:nvSpPr>
        <p:spPr/>
        <p:txBody>
          <a:bodyPr/>
          <a:lstStyle/>
          <a:p>
            <a:fld id="{4C888D31-CB4F-4A24-BEC3-8C2E6C7B925D}" type="slidenum">
              <a:rPr lang="en-US" altLang="en-US" smtClean="0"/>
              <a:pPr/>
              <a:t>25</a:t>
            </a:fld>
            <a:endParaRPr lang="en-US" altLang="en-US" dirty="0"/>
          </a:p>
        </p:txBody>
      </p:sp>
    </p:spTree>
    <p:extLst>
      <p:ext uri="{BB962C8B-B14F-4D97-AF65-F5344CB8AC3E}">
        <p14:creationId xmlns:p14="http://schemas.microsoft.com/office/powerpoint/2010/main" val="1316588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b="1" dirty="0" smtClean="0">
                <a:solidFill>
                  <a:srgbClr val="002060"/>
                </a:solidFill>
              </a:rPr>
              <a:t>Preparing for arrangement</a:t>
            </a:r>
            <a:endParaRPr lang="en-US" sz="3600" b="1" dirty="0">
              <a:solidFill>
                <a:srgbClr val="002060"/>
              </a:solidFill>
            </a:endParaRPr>
          </a:p>
        </p:txBody>
      </p:sp>
      <p:pic>
        <p:nvPicPr>
          <p:cNvPr id="6" name="Content Placeholder 5"/>
          <p:cNvPicPr>
            <a:picLocks noGrp="1" noChangeAspect="1"/>
          </p:cNvPicPr>
          <p:nvPr>
            <p:ph sz="half" idx="1"/>
          </p:nvPr>
        </p:nvPicPr>
        <p:blipFill>
          <a:blip r:embed="rId2"/>
          <a:stretch>
            <a:fillRect/>
          </a:stretch>
        </p:blipFill>
        <p:spPr>
          <a:xfrm>
            <a:off x="490728" y="3124200"/>
            <a:ext cx="3999692" cy="2971800"/>
          </a:xfrm>
          <a:prstGeom prst="rect">
            <a:avLst/>
          </a:prstGeom>
        </p:spPr>
      </p:pic>
      <p:sp>
        <p:nvSpPr>
          <p:cNvPr id="5" name="Content Placeholder 4"/>
          <p:cNvSpPr>
            <a:spLocks noGrp="1"/>
          </p:cNvSpPr>
          <p:nvPr>
            <p:ph sz="half" idx="2"/>
          </p:nvPr>
        </p:nvSpPr>
        <p:spPr/>
        <p:txBody>
          <a:bodyPr/>
          <a:lstStyle/>
          <a:p>
            <a:pPr eaLnBrk="1" hangingPunct="1">
              <a:defRPr/>
            </a:pPr>
            <a:r>
              <a:rPr lang="en-US" dirty="0">
                <a:cs typeface="Times New Roman" pitchFamily="18" charset="0"/>
              </a:rPr>
              <a:t>Processing work plans</a:t>
            </a:r>
          </a:p>
          <a:p>
            <a:pPr eaLnBrk="1" hangingPunct="1">
              <a:defRPr/>
            </a:pPr>
            <a:r>
              <a:rPr lang="en-US" dirty="0" smtClean="0">
                <a:cs typeface="Times New Roman" pitchFamily="18" charset="0"/>
              </a:rPr>
              <a:t>Processing </a:t>
            </a:r>
            <a:r>
              <a:rPr lang="en-US" dirty="0">
                <a:cs typeface="Times New Roman" pitchFamily="18" charset="0"/>
              </a:rPr>
              <a:t>checklist</a:t>
            </a:r>
          </a:p>
          <a:p>
            <a:pPr eaLnBrk="1" hangingPunct="1">
              <a:defRPr/>
            </a:pPr>
            <a:r>
              <a:rPr lang="en-US" dirty="0" smtClean="0">
                <a:cs typeface="Times New Roman" pitchFamily="18" charset="0"/>
              </a:rPr>
              <a:t>Estimating </a:t>
            </a:r>
            <a:r>
              <a:rPr lang="en-US" dirty="0">
                <a:cs typeface="Times New Roman" pitchFamily="18" charset="0"/>
              </a:rPr>
              <a:t>processing rate</a:t>
            </a:r>
          </a:p>
        </p:txBody>
      </p:sp>
      <p:sp>
        <p:nvSpPr>
          <p:cNvPr id="2" name="Slide Number Placeholder 1"/>
          <p:cNvSpPr>
            <a:spLocks noGrp="1"/>
          </p:cNvSpPr>
          <p:nvPr>
            <p:ph type="sldNum" sz="quarter" idx="11"/>
          </p:nvPr>
        </p:nvSpPr>
        <p:spPr/>
        <p:txBody>
          <a:bodyPr/>
          <a:lstStyle/>
          <a:p>
            <a:fld id="{4C55F528-0295-4E0B-98D7-A11630802D80}" type="slidenum">
              <a:rPr lang="en-US" altLang="en-US" smtClean="0"/>
              <a:pPr/>
              <a:t>26</a:t>
            </a:fld>
            <a:endParaRPr lang="en-US" altLang="en-US" dirty="0"/>
          </a:p>
        </p:txBody>
      </p:sp>
    </p:spTree>
    <p:extLst>
      <p:ext uri="{BB962C8B-B14F-4D97-AF65-F5344CB8AC3E}">
        <p14:creationId xmlns:p14="http://schemas.microsoft.com/office/powerpoint/2010/main" val="2156648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Email staff</a:t>
            </a:r>
          </a:p>
          <a:p>
            <a:r>
              <a:rPr lang="en-US" dirty="0"/>
              <a:t>Finding aid</a:t>
            </a:r>
          </a:p>
          <a:p>
            <a:r>
              <a:rPr lang="en-US" dirty="0"/>
              <a:t>Shelf list</a:t>
            </a:r>
          </a:p>
          <a:p>
            <a:r>
              <a:rPr lang="en-US" dirty="0"/>
              <a:t>MARC and EAD records</a:t>
            </a:r>
          </a:p>
          <a:p>
            <a:r>
              <a:rPr lang="en-US" dirty="0"/>
              <a:t>Update records</a:t>
            </a:r>
          </a:p>
          <a:p>
            <a:r>
              <a:rPr lang="en-US" dirty="0"/>
              <a:t>Notify donor</a:t>
            </a:r>
          </a:p>
          <a:p>
            <a:endParaRPr lang="en-US" dirty="0"/>
          </a:p>
        </p:txBody>
      </p:sp>
      <p:sp>
        <p:nvSpPr>
          <p:cNvPr id="5" name="Title 4"/>
          <p:cNvSpPr>
            <a:spLocks noGrp="1"/>
          </p:cNvSpPr>
          <p:nvPr>
            <p:ph type="title"/>
          </p:nvPr>
        </p:nvSpPr>
        <p:spPr/>
        <p:txBody>
          <a:bodyPr/>
          <a:lstStyle/>
          <a:p>
            <a:r>
              <a:rPr lang="en-US" sz="3600" b="1" dirty="0" smtClean="0">
                <a:solidFill>
                  <a:srgbClr val="002060"/>
                </a:solidFill>
              </a:rPr>
              <a:t>Notification of processing</a:t>
            </a:r>
            <a:endParaRPr lang="en-US" sz="3600" b="1" dirty="0">
              <a:solidFill>
                <a:srgbClr val="002060"/>
              </a:solidFill>
            </a:endParaRP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27</a:t>
            </a:fld>
            <a:endParaRPr lang="en-US" altLang="en-US" dirty="0"/>
          </a:p>
        </p:txBody>
      </p:sp>
    </p:spTree>
    <p:extLst>
      <p:ext uri="{BB962C8B-B14F-4D97-AF65-F5344CB8AC3E}">
        <p14:creationId xmlns:p14="http://schemas.microsoft.com/office/powerpoint/2010/main" val="1061363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solidFill>
                  <a:srgbClr val="002060"/>
                </a:solidFill>
              </a:rPr>
              <a:t>Preliminary research</a:t>
            </a:r>
            <a:endParaRPr lang="en-US" sz="3600" b="1" dirty="0">
              <a:solidFill>
                <a:srgbClr val="002060"/>
              </a:solidFill>
            </a:endParaRPr>
          </a:p>
        </p:txBody>
      </p:sp>
      <p:sp>
        <p:nvSpPr>
          <p:cNvPr id="5" name="Content Placeholder 4"/>
          <p:cNvSpPr>
            <a:spLocks noGrp="1"/>
          </p:cNvSpPr>
          <p:nvPr>
            <p:ph sz="half" idx="1"/>
          </p:nvPr>
        </p:nvSpPr>
        <p:spPr>
          <a:xfrm>
            <a:off x="457200" y="1981200"/>
            <a:ext cx="4038600" cy="4267200"/>
          </a:xfrm>
        </p:spPr>
        <p:txBody>
          <a:bodyPr/>
          <a:lstStyle/>
          <a:p>
            <a:pPr eaLnBrk="1" hangingPunct="1">
              <a:defRPr/>
            </a:pPr>
            <a:r>
              <a:rPr lang="en-US" dirty="0">
                <a:cs typeface="Times New Roman" pitchFamily="18" charset="0"/>
              </a:rPr>
              <a:t>Gather &amp; analyze information</a:t>
            </a:r>
          </a:p>
          <a:p>
            <a:pPr eaLnBrk="1" hangingPunct="1">
              <a:defRPr/>
            </a:pPr>
            <a:r>
              <a:rPr lang="en-US" dirty="0">
                <a:cs typeface="Times New Roman" pitchFamily="18" charset="0"/>
              </a:rPr>
              <a:t>Reference sources</a:t>
            </a:r>
          </a:p>
          <a:p>
            <a:pPr lvl="1" eaLnBrk="1" hangingPunct="1">
              <a:defRPr/>
            </a:pPr>
            <a:r>
              <a:rPr lang="en-US" sz="2800" dirty="0">
                <a:cs typeface="Times New Roman" pitchFamily="18" charset="0"/>
              </a:rPr>
              <a:t>Dealer/donor</a:t>
            </a:r>
          </a:p>
          <a:p>
            <a:pPr lvl="1" eaLnBrk="1" hangingPunct="1">
              <a:defRPr/>
            </a:pPr>
            <a:r>
              <a:rPr lang="en-US" sz="2800" dirty="0">
                <a:cs typeface="Times New Roman" pitchFamily="18" charset="0"/>
              </a:rPr>
              <a:t>Published works</a:t>
            </a:r>
          </a:p>
          <a:p>
            <a:pPr lvl="1" eaLnBrk="1" hangingPunct="1">
              <a:defRPr/>
            </a:pPr>
            <a:r>
              <a:rPr lang="en-US" sz="2800" dirty="0">
                <a:cs typeface="Times New Roman" pitchFamily="18" charset="0"/>
              </a:rPr>
              <a:t>Your library’s electronic resources</a:t>
            </a:r>
          </a:p>
          <a:p>
            <a:pPr lvl="1" eaLnBrk="1" hangingPunct="1">
              <a:defRPr/>
            </a:pPr>
            <a:r>
              <a:rPr lang="en-US" sz="2800" dirty="0">
                <a:cs typeface="Times New Roman" pitchFamily="18" charset="0"/>
              </a:rPr>
              <a:t>Internet resources</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593336" y="2209800"/>
            <a:ext cx="4310795" cy="2866750"/>
          </a:xfrm>
          <a:prstGeom prst="rect">
            <a:avLst/>
          </a:prstGeom>
        </p:spPr>
      </p:pic>
      <p:sp>
        <p:nvSpPr>
          <p:cNvPr id="2" name="Slide Number Placeholder 1"/>
          <p:cNvSpPr>
            <a:spLocks noGrp="1"/>
          </p:cNvSpPr>
          <p:nvPr>
            <p:ph type="sldNum" sz="quarter" idx="11"/>
          </p:nvPr>
        </p:nvSpPr>
        <p:spPr/>
        <p:txBody>
          <a:bodyPr/>
          <a:lstStyle/>
          <a:p>
            <a:fld id="{4C55F528-0295-4E0B-98D7-A11630802D80}" type="slidenum">
              <a:rPr lang="en-US" altLang="en-US" smtClean="0"/>
              <a:pPr/>
              <a:t>28</a:t>
            </a:fld>
            <a:endParaRPr lang="en-US" altLang="en-US" dirty="0"/>
          </a:p>
        </p:txBody>
      </p:sp>
    </p:spTree>
    <p:extLst>
      <p:ext uri="{BB962C8B-B14F-4D97-AF65-F5344CB8AC3E}">
        <p14:creationId xmlns:p14="http://schemas.microsoft.com/office/powerpoint/2010/main" val="1833230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1" eaLnBrk="1" hangingPunct="1">
              <a:defRPr/>
            </a:pPr>
            <a:r>
              <a:rPr lang="en-US" sz="3200" dirty="0">
                <a:cs typeface="Times New Roman" pitchFamily="18" charset="0"/>
              </a:rPr>
              <a:t>Use series for large collections</a:t>
            </a:r>
          </a:p>
          <a:p>
            <a:pPr lvl="2" eaLnBrk="1" hangingPunct="1">
              <a:defRPr/>
            </a:pPr>
            <a:r>
              <a:rPr lang="en-US" sz="3200" dirty="0">
                <a:cs typeface="Times New Roman" pitchFamily="18" charset="0"/>
              </a:rPr>
              <a:t>Grouping of records according to: </a:t>
            </a:r>
          </a:p>
          <a:p>
            <a:pPr lvl="3" eaLnBrk="1" hangingPunct="1">
              <a:defRPr/>
            </a:pPr>
            <a:r>
              <a:rPr lang="en-US" sz="3200" dirty="0">
                <a:cs typeface="Times New Roman" pitchFamily="18" charset="0"/>
              </a:rPr>
              <a:t>Physical type, </a:t>
            </a:r>
          </a:p>
          <a:p>
            <a:pPr lvl="3" eaLnBrk="1" hangingPunct="1">
              <a:defRPr/>
            </a:pPr>
            <a:r>
              <a:rPr lang="en-US" sz="3200" dirty="0">
                <a:cs typeface="Times New Roman" pitchFamily="18" charset="0"/>
              </a:rPr>
              <a:t>Subject,</a:t>
            </a:r>
          </a:p>
          <a:p>
            <a:pPr lvl="3" eaLnBrk="1" hangingPunct="1">
              <a:defRPr/>
            </a:pPr>
            <a:r>
              <a:rPr lang="en-US" sz="3200" dirty="0">
                <a:cs typeface="Times New Roman" pitchFamily="18" charset="0"/>
              </a:rPr>
              <a:t>Filing unit</a:t>
            </a:r>
          </a:p>
          <a:p>
            <a:pPr lvl="1" eaLnBrk="1" hangingPunct="1">
              <a:defRPr/>
            </a:pPr>
            <a:r>
              <a:rPr lang="en-US" sz="3200" dirty="0">
                <a:cs typeface="Times New Roman" pitchFamily="18" charset="0"/>
              </a:rPr>
              <a:t>Series may contain subseries</a:t>
            </a:r>
          </a:p>
          <a:p>
            <a:endParaRPr lang="en-US" dirty="0"/>
          </a:p>
        </p:txBody>
      </p:sp>
      <p:sp>
        <p:nvSpPr>
          <p:cNvPr id="5" name="Title 4"/>
          <p:cNvSpPr>
            <a:spLocks noGrp="1"/>
          </p:cNvSpPr>
          <p:nvPr>
            <p:ph type="title"/>
          </p:nvPr>
        </p:nvSpPr>
        <p:spPr/>
        <p:txBody>
          <a:bodyPr/>
          <a:lstStyle/>
          <a:p>
            <a:r>
              <a:rPr lang="en-US" sz="3600" b="1" dirty="0" smtClean="0">
                <a:solidFill>
                  <a:srgbClr val="002060"/>
                </a:solidFill>
              </a:rPr>
              <a:t>Determining Series/Subseries</a:t>
            </a:r>
            <a:endParaRPr lang="en-US" sz="3600" b="1" dirty="0">
              <a:solidFill>
                <a:srgbClr val="002060"/>
              </a:solidFill>
            </a:endParaRP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29</a:t>
            </a:fld>
            <a:endParaRPr lang="en-US" altLang="en-US" dirty="0"/>
          </a:p>
        </p:txBody>
      </p:sp>
    </p:spTree>
    <p:extLst>
      <p:ext uri="{BB962C8B-B14F-4D97-AF65-F5344CB8AC3E}">
        <p14:creationId xmlns:p14="http://schemas.microsoft.com/office/powerpoint/2010/main" val="2602119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My name is…</a:t>
            </a:r>
          </a:p>
          <a:p>
            <a:r>
              <a:rPr lang="en-US" dirty="0" smtClean="0"/>
              <a:t>I’m from…</a:t>
            </a:r>
          </a:p>
          <a:p>
            <a:r>
              <a:rPr lang="en-US" dirty="0" smtClean="0"/>
              <a:t>My job is…</a:t>
            </a:r>
          </a:p>
          <a:p>
            <a:r>
              <a:rPr lang="en-US" dirty="0" smtClean="0"/>
              <a:t>Hope to learn</a:t>
            </a:r>
            <a:endParaRPr lang="en-US" dirty="0"/>
          </a:p>
        </p:txBody>
      </p:sp>
      <p:sp>
        <p:nvSpPr>
          <p:cNvPr id="7171" name="Rectangle 2"/>
          <p:cNvSpPr>
            <a:spLocks noGrp="1" noChangeArrowheads="1"/>
          </p:cNvSpPr>
          <p:nvPr>
            <p:ph type="title"/>
          </p:nvPr>
        </p:nvSpPr>
        <p:spPr>
          <a:xfrm>
            <a:off x="435077" y="457200"/>
            <a:ext cx="8229600" cy="1371600"/>
          </a:xfrm>
        </p:spPr>
        <p:txBody>
          <a:bodyPr/>
          <a:lstStyle/>
          <a:p>
            <a:pPr eaLnBrk="1" hangingPunct="1"/>
            <a:r>
              <a:rPr lang="en-US" altLang="en-US" sz="3600" b="1" dirty="0" smtClean="0">
                <a:solidFill>
                  <a:srgbClr val="002060"/>
                </a:solidFill>
              </a:rPr>
              <a:t>Introduce Yourself</a:t>
            </a:r>
          </a:p>
        </p:txBody>
      </p:sp>
      <p:sp>
        <p:nvSpPr>
          <p:cNvPr id="3" name="Slide Number Placeholder 2"/>
          <p:cNvSpPr>
            <a:spLocks noGrp="1"/>
          </p:cNvSpPr>
          <p:nvPr>
            <p:ph type="sldNum" sz="quarter" idx="11"/>
          </p:nvPr>
        </p:nvSpPr>
        <p:spPr/>
        <p:txBody>
          <a:bodyPr/>
          <a:lstStyle/>
          <a:p>
            <a:fld id="{9DB786E4-8035-4ACD-8215-75C1B14ACD03}" type="slidenum">
              <a:rPr lang="en-US" altLang="en-US" smtClean="0"/>
              <a:pPr/>
              <a:t>3</a:t>
            </a:fld>
            <a:endParaRPr lang="en-US"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953000"/>
          </a:xfrm>
        </p:spPr>
        <p:txBody>
          <a:bodyPr/>
          <a:lstStyle/>
          <a:p>
            <a:pPr>
              <a:buNone/>
              <a:defRPr/>
            </a:pPr>
            <a:r>
              <a:rPr lang="en-US" sz="1800" dirty="0">
                <a:cs typeface="Times New Roman" pitchFamily="18" charset="0"/>
              </a:rPr>
              <a:t>Series 1:	Journals, appointment books, and notebooks</a:t>
            </a:r>
            <a:r>
              <a:rPr lang="en-US" sz="1800" b="1" dirty="0">
                <a:cs typeface="Times New Roman" pitchFamily="18" charset="0"/>
              </a:rPr>
              <a:t> </a:t>
            </a:r>
            <a:endParaRPr lang="en-US" sz="1800" dirty="0">
              <a:cs typeface="Times New Roman" pitchFamily="18" charset="0"/>
            </a:endParaRPr>
          </a:p>
          <a:p>
            <a:pPr>
              <a:buNone/>
              <a:defRPr/>
            </a:pPr>
            <a:r>
              <a:rPr lang="en-US" sz="800" dirty="0">
                <a:cs typeface="Times New Roman" pitchFamily="18" charset="0"/>
              </a:rPr>
              <a:t> </a:t>
            </a:r>
          </a:p>
          <a:p>
            <a:pPr>
              <a:buNone/>
              <a:defRPr/>
            </a:pPr>
            <a:r>
              <a:rPr lang="en-US" sz="1800" dirty="0">
                <a:cs typeface="Times New Roman" pitchFamily="18" charset="0"/>
              </a:rPr>
              <a:t>Series 2:	Writings by Rushdie</a:t>
            </a:r>
          </a:p>
          <a:p>
            <a:pPr>
              <a:buNone/>
              <a:defRPr/>
            </a:pPr>
            <a:r>
              <a:rPr lang="en-US" sz="1800" dirty="0">
                <a:cs typeface="Times New Roman" pitchFamily="18" charset="0"/>
              </a:rPr>
              <a:t>		Subseries 2.1: Fiction</a:t>
            </a:r>
          </a:p>
          <a:p>
            <a:pPr>
              <a:buNone/>
              <a:defRPr/>
            </a:pPr>
            <a:r>
              <a:rPr lang="en-US" sz="1800" dirty="0">
                <a:cs typeface="Times New Roman" pitchFamily="18" charset="0"/>
              </a:rPr>
              <a:t>		Subseries 2.2: Nonfiction</a:t>
            </a:r>
          </a:p>
          <a:p>
            <a:pPr>
              <a:buNone/>
              <a:defRPr/>
            </a:pPr>
            <a:r>
              <a:rPr lang="en-US" sz="1800" dirty="0">
                <a:cs typeface="Times New Roman" pitchFamily="18" charset="0"/>
              </a:rPr>
              <a:t>		Subseries 2.3: Scripts</a:t>
            </a:r>
          </a:p>
          <a:p>
            <a:pPr>
              <a:buNone/>
              <a:defRPr/>
            </a:pPr>
            <a:r>
              <a:rPr lang="en-US" sz="1800" dirty="0">
                <a:cs typeface="Times New Roman" pitchFamily="18" charset="0"/>
              </a:rPr>
              <a:t>		Subseries 2.4: Other writings</a:t>
            </a:r>
            <a:endParaRPr lang="en-US" sz="800" dirty="0">
              <a:cs typeface="Times New Roman" pitchFamily="18" charset="0"/>
            </a:endParaRPr>
          </a:p>
          <a:p>
            <a:pPr>
              <a:buNone/>
              <a:defRPr/>
            </a:pPr>
            <a:r>
              <a:rPr lang="en-US" sz="800" dirty="0">
                <a:cs typeface="Times New Roman" pitchFamily="18" charset="0"/>
              </a:rPr>
              <a:t> </a:t>
            </a:r>
            <a:endParaRPr lang="en-US" sz="800" dirty="0" smtClean="0">
              <a:cs typeface="Times New Roman" pitchFamily="18" charset="0"/>
            </a:endParaRPr>
          </a:p>
          <a:p>
            <a:pPr>
              <a:buNone/>
              <a:defRPr/>
            </a:pPr>
            <a:r>
              <a:rPr lang="en-US" sz="1800" dirty="0" smtClean="0">
                <a:cs typeface="Times New Roman" pitchFamily="18" charset="0"/>
              </a:rPr>
              <a:t>Series </a:t>
            </a:r>
            <a:r>
              <a:rPr lang="en-US" sz="1800" dirty="0">
                <a:cs typeface="Times New Roman" pitchFamily="18" charset="0"/>
              </a:rPr>
              <a:t>3:	Writing by others</a:t>
            </a:r>
          </a:p>
          <a:p>
            <a:pPr>
              <a:buNone/>
              <a:defRPr/>
            </a:pPr>
            <a:r>
              <a:rPr lang="en-US" sz="1800" dirty="0">
                <a:cs typeface="Times New Roman" pitchFamily="18" charset="0"/>
              </a:rPr>
              <a:t>		Subseries 3.1: Writings about Rushdie</a:t>
            </a:r>
          </a:p>
          <a:p>
            <a:pPr>
              <a:buNone/>
              <a:defRPr/>
            </a:pPr>
            <a:r>
              <a:rPr lang="en-US" sz="1800" dirty="0">
                <a:cs typeface="Times New Roman" pitchFamily="18" charset="0"/>
              </a:rPr>
              <a:t>		Subseries 3.2: Other writings</a:t>
            </a:r>
            <a:endParaRPr lang="en-US" sz="800" dirty="0">
              <a:cs typeface="Times New Roman" pitchFamily="18" charset="0"/>
            </a:endParaRPr>
          </a:p>
          <a:p>
            <a:pPr>
              <a:buNone/>
              <a:defRPr/>
            </a:pPr>
            <a:r>
              <a:rPr lang="en-US" sz="800" dirty="0">
                <a:cs typeface="Times New Roman" pitchFamily="18" charset="0"/>
              </a:rPr>
              <a:t> </a:t>
            </a:r>
          </a:p>
          <a:p>
            <a:pPr>
              <a:buNone/>
              <a:defRPr/>
            </a:pPr>
            <a:r>
              <a:rPr lang="en-US" sz="1800" dirty="0">
                <a:cs typeface="Times New Roman" pitchFamily="18" charset="0"/>
              </a:rPr>
              <a:t>Series 4:	Correspondence</a:t>
            </a:r>
          </a:p>
          <a:p>
            <a:pPr>
              <a:buNone/>
              <a:defRPr/>
            </a:pPr>
            <a:r>
              <a:rPr lang="en-US" sz="1800" dirty="0">
                <a:cs typeface="Times New Roman" pitchFamily="18" charset="0"/>
              </a:rPr>
              <a:t>		Subseries 4.1: Family correspondence</a:t>
            </a:r>
          </a:p>
          <a:p>
            <a:pPr>
              <a:buNone/>
              <a:defRPr/>
            </a:pPr>
            <a:r>
              <a:rPr lang="en-US" sz="1800" dirty="0">
                <a:cs typeface="Times New Roman" pitchFamily="18" charset="0"/>
              </a:rPr>
              <a:t>		Subseries 4.2: General correspondence </a:t>
            </a:r>
          </a:p>
          <a:p>
            <a:pPr>
              <a:buNone/>
              <a:defRPr/>
            </a:pPr>
            <a:r>
              <a:rPr lang="en-US" sz="1800" dirty="0">
                <a:cs typeface="Times New Roman" pitchFamily="18" charset="0"/>
              </a:rPr>
              <a:t>		Subseries 4.3: Literary agent correspondence</a:t>
            </a:r>
          </a:p>
          <a:p>
            <a:endParaRPr lang="en-US" dirty="0"/>
          </a:p>
        </p:txBody>
      </p:sp>
      <p:sp>
        <p:nvSpPr>
          <p:cNvPr id="3" name="Title 2"/>
          <p:cNvSpPr>
            <a:spLocks noGrp="1"/>
          </p:cNvSpPr>
          <p:nvPr>
            <p:ph type="title"/>
          </p:nvPr>
        </p:nvSpPr>
        <p:spPr/>
        <p:txBody>
          <a:bodyPr/>
          <a:lstStyle/>
          <a:p>
            <a:r>
              <a:rPr lang="en-US" sz="3600" dirty="0" smtClean="0">
                <a:solidFill>
                  <a:schemeClr val="tx1"/>
                </a:solidFill>
              </a:rPr>
              <a:t>Salman Rushdie papers</a:t>
            </a:r>
            <a:endParaRPr lang="en-US" sz="3600" dirty="0">
              <a:solidFill>
                <a:schemeClr val="tx1"/>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30</a:t>
            </a:fld>
            <a:endParaRPr lang="en-US" altLang="en-US" dirty="0"/>
          </a:p>
        </p:txBody>
      </p:sp>
    </p:spTree>
    <p:extLst>
      <p:ext uri="{BB962C8B-B14F-4D97-AF65-F5344CB8AC3E}">
        <p14:creationId xmlns:p14="http://schemas.microsoft.com/office/powerpoint/2010/main" val="28970741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685800"/>
            <a:ext cx="8229600" cy="5715000"/>
          </a:xfrm>
        </p:spPr>
        <p:txBody>
          <a:bodyPr/>
          <a:lstStyle/>
          <a:p>
            <a:pPr marL="0" indent="0">
              <a:spcBef>
                <a:spcPct val="0"/>
              </a:spcBef>
              <a:buClrTx/>
              <a:buSzTx/>
              <a:buFontTx/>
              <a:buNone/>
            </a:pPr>
            <a:r>
              <a:rPr lang="en-US" sz="1800" dirty="0">
                <a:cs typeface="Times New Roman" pitchFamily="18" charset="0"/>
              </a:rPr>
              <a:t>Series 5:	Personal papers</a:t>
            </a:r>
          </a:p>
          <a:p>
            <a:pPr marL="0" indent="0">
              <a:spcBef>
                <a:spcPct val="0"/>
              </a:spcBef>
              <a:buClrTx/>
              <a:buSzTx/>
              <a:buFontTx/>
              <a:buNone/>
            </a:pPr>
            <a:r>
              <a:rPr lang="en-US" sz="1800" dirty="0">
                <a:cs typeface="Times New Roman" pitchFamily="18" charset="0"/>
              </a:rPr>
              <a:t>	Subseries 5.1: Financial records</a:t>
            </a:r>
          </a:p>
          <a:p>
            <a:pPr marL="0" indent="0">
              <a:spcBef>
                <a:spcPct val="0"/>
              </a:spcBef>
              <a:buClrTx/>
              <a:buSzTx/>
              <a:buFontTx/>
              <a:buNone/>
            </a:pPr>
            <a:r>
              <a:rPr lang="en-US" sz="1800" dirty="0">
                <a:cs typeface="Times New Roman" pitchFamily="18" charset="0"/>
              </a:rPr>
              <a:t>	Subseries 5.2: Legal papers</a:t>
            </a:r>
          </a:p>
          <a:p>
            <a:pPr marL="0" indent="0">
              <a:spcBef>
                <a:spcPct val="0"/>
              </a:spcBef>
              <a:buClrTx/>
              <a:buSzTx/>
              <a:buFontTx/>
              <a:buNone/>
            </a:pPr>
            <a:r>
              <a:rPr lang="en-US" sz="1800" dirty="0">
                <a:cs typeface="Times New Roman" pitchFamily="18" charset="0"/>
              </a:rPr>
              <a:t>	Subseries 5.3: Family papers </a:t>
            </a:r>
          </a:p>
          <a:p>
            <a:pPr marL="0" indent="0">
              <a:spcBef>
                <a:spcPct val="0"/>
              </a:spcBef>
              <a:buClrTx/>
              <a:buSzTx/>
              <a:buFontTx/>
              <a:buNone/>
            </a:pPr>
            <a:endParaRPr lang="en-US" sz="1800" dirty="0">
              <a:cs typeface="Times New Roman" pitchFamily="18" charset="0"/>
            </a:endParaRPr>
          </a:p>
          <a:p>
            <a:pPr marL="0" indent="0">
              <a:spcBef>
                <a:spcPct val="0"/>
              </a:spcBef>
              <a:buClrTx/>
              <a:buSzTx/>
              <a:buFontTx/>
              <a:buNone/>
            </a:pPr>
            <a:r>
              <a:rPr lang="en-US" sz="1800" dirty="0">
                <a:cs typeface="Times New Roman" pitchFamily="18" charset="0"/>
              </a:rPr>
              <a:t>Series 6:	Subject files</a:t>
            </a:r>
          </a:p>
          <a:p>
            <a:pPr marL="0" indent="0">
              <a:spcBef>
                <a:spcPct val="0"/>
              </a:spcBef>
              <a:buClrTx/>
              <a:buSzTx/>
              <a:buFontTx/>
              <a:buNone/>
            </a:pPr>
            <a:r>
              <a:rPr lang="en-US" sz="1800" dirty="0">
                <a:cs typeface="Times New Roman" pitchFamily="18" charset="0"/>
              </a:rPr>
              <a:t/>
            </a:r>
            <a:br>
              <a:rPr lang="en-US" sz="1800" dirty="0">
                <a:cs typeface="Times New Roman" pitchFamily="18" charset="0"/>
              </a:rPr>
            </a:br>
            <a:r>
              <a:rPr lang="en-US" sz="1800" dirty="0">
                <a:cs typeface="Times New Roman" pitchFamily="18" charset="0"/>
              </a:rPr>
              <a:t>Series 7:	Photographs</a:t>
            </a:r>
          </a:p>
          <a:p>
            <a:pPr marL="0" indent="0">
              <a:spcBef>
                <a:spcPct val="0"/>
              </a:spcBef>
              <a:buClrTx/>
              <a:buSzTx/>
              <a:buFontTx/>
              <a:buNone/>
            </a:pPr>
            <a:r>
              <a:rPr lang="en-US" sz="1800" dirty="0">
                <a:cs typeface="Times New Roman" pitchFamily="18" charset="0"/>
              </a:rPr>
              <a:t>	Subseries 7.1: Salman Rushdie</a:t>
            </a:r>
          </a:p>
          <a:p>
            <a:pPr marL="0" indent="0">
              <a:spcBef>
                <a:spcPct val="0"/>
              </a:spcBef>
              <a:buClrTx/>
              <a:buSzTx/>
              <a:buFontTx/>
              <a:buNone/>
            </a:pPr>
            <a:r>
              <a:rPr lang="en-US" sz="1800" dirty="0">
                <a:cs typeface="Times New Roman" pitchFamily="18" charset="0"/>
              </a:rPr>
              <a:t>	Subseries 7.2: Other people and places</a:t>
            </a:r>
          </a:p>
          <a:p>
            <a:pPr marL="0" indent="0">
              <a:spcBef>
                <a:spcPct val="0"/>
              </a:spcBef>
              <a:buClrTx/>
              <a:buSzTx/>
              <a:buFontTx/>
              <a:buNone/>
            </a:pPr>
            <a:r>
              <a:rPr lang="en-US" sz="1800" dirty="0">
                <a:cs typeface="Times New Roman" pitchFamily="18" charset="0"/>
              </a:rPr>
              <a:t>	Subseries 7.3: Slides and negatives</a:t>
            </a:r>
          </a:p>
          <a:p>
            <a:pPr marL="0" indent="0">
              <a:spcBef>
                <a:spcPct val="0"/>
              </a:spcBef>
              <a:buClrTx/>
              <a:buSzTx/>
              <a:buFontTx/>
              <a:buNone/>
            </a:pPr>
            <a:r>
              <a:rPr lang="en-US" sz="1800" dirty="0">
                <a:cs typeface="Times New Roman" pitchFamily="18" charset="0"/>
              </a:rPr>
              <a:t>	Subseries 7.4: Family photographs</a:t>
            </a:r>
          </a:p>
          <a:p>
            <a:pPr marL="0" indent="0">
              <a:spcBef>
                <a:spcPct val="0"/>
              </a:spcBef>
              <a:buClrTx/>
              <a:buSzTx/>
              <a:buFontTx/>
              <a:buNone/>
            </a:pPr>
            <a:endParaRPr lang="en-US" sz="1800" dirty="0">
              <a:cs typeface="Times New Roman" pitchFamily="18" charset="0"/>
            </a:endParaRPr>
          </a:p>
          <a:p>
            <a:pPr marL="0" indent="0">
              <a:spcBef>
                <a:spcPct val="0"/>
              </a:spcBef>
              <a:buClrTx/>
              <a:buSzTx/>
              <a:buFontTx/>
              <a:buNone/>
            </a:pPr>
            <a:r>
              <a:rPr lang="en-US" sz="1800" dirty="0">
                <a:cs typeface="Times New Roman" pitchFamily="18" charset="0"/>
              </a:rPr>
              <a:t>Series 8:	Printed material</a:t>
            </a:r>
          </a:p>
          <a:p>
            <a:pPr marL="0" indent="0">
              <a:spcBef>
                <a:spcPct val="0"/>
              </a:spcBef>
              <a:buClrTx/>
              <a:buSzTx/>
              <a:buFontTx/>
              <a:buNone/>
            </a:pPr>
            <a:r>
              <a:rPr lang="en-US" sz="1800" dirty="0">
                <a:cs typeface="Times New Roman" pitchFamily="18" charset="0"/>
              </a:rPr>
              <a:t>	Subseries 8.1: Printed material by Rushdie</a:t>
            </a:r>
          </a:p>
          <a:p>
            <a:pPr marL="0" indent="0">
              <a:spcBef>
                <a:spcPct val="0"/>
              </a:spcBef>
              <a:buClrTx/>
              <a:buSzTx/>
              <a:buFontTx/>
              <a:buNone/>
            </a:pPr>
            <a:r>
              <a:rPr lang="en-US" sz="1800" dirty="0">
                <a:cs typeface="Times New Roman" pitchFamily="18" charset="0"/>
              </a:rPr>
              <a:t>	Subseries 8.2: Printed material about Rushdie</a:t>
            </a:r>
          </a:p>
          <a:p>
            <a:pPr marL="0" indent="0">
              <a:spcBef>
                <a:spcPct val="0"/>
              </a:spcBef>
              <a:buClrTx/>
              <a:buSzTx/>
              <a:buFontTx/>
              <a:buNone/>
            </a:pPr>
            <a:r>
              <a:rPr lang="en-US" sz="1800" dirty="0">
                <a:cs typeface="Times New Roman" pitchFamily="18" charset="0"/>
              </a:rPr>
              <a:t>	Subseries 8.3: General printed material</a:t>
            </a:r>
          </a:p>
          <a:p>
            <a:pPr marL="0" indent="0">
              <a:spcBef>
                <a:spcPct val="0"/>
              </a:spcBef>
              <a:buClrTx/>
              <a:buSzTx/>
              <a:buFontTx/>
              <a:buNone/>
            </a:pPr>
            <a:endParaRPr lang="en-US" sz="1800" dirty="0">
              <a:cs typeface="Times New Roman" pitchFamily="18" charset="0"/>
            </a:endParaRPr>
          </a:p>
          <a:p>
            <a:pPr marL="0" indent="0">
              <a:spcBef>
                <a:spcPct val="0"/>
              </a:spcBef>
              <a:buClrTx/>
              <a:buSzTx/>
              <a:buFontTx/>
              <a:buNone/>
            </a:pPr>
            <a:r>
              <a:rPr lang="en-US" sz="1800" dirty="0" smtClean="0">
                <a:cs typeface="Times New Roman" pitchFamily="18" charset="0"/>
              </a:rPr>
              <a:t>Series 9: </a:t>
            </a:r>
            <a:r>
              <a:rPr lang="en-US" sz="1800" dirty="0">
                <a:cs typeface="Times New Roman" pitchFamily="18" charset="0"/>
              </a:rPr>
              <a:t>Audiovisual</a:t>
            </a:r>
          </a:p>
          <a:p>
            <a:pPr marL="0" indent="0">
              <a:spcBef>
                <a:spcPct val="0"/>
              </a:spcBef>
              <a:buClrTx/>
              <a:buSzTx/>
              <a:buFontTx/>
              <a:buNone/>
            </a:pPr>
            <a:r>
              <a:rPr lang="en-US" sz="1800" dirty="0">
                <a:cs typeface="Times New Roman" pitchFamily="18" charset="0"/>
              </a:rPr>
              <a:t>	Subseries 10.1: Audio recordings</a:t>
            </a:r>
          </a:p>
          <a:p>
            <a:pPr marL="0" indent="0">
              <a:spcBef>
                <a:spcPct val="0"/>
              </a:spcBef>
              <a:buClrTx/>
              <a:buSzTx/>
              <a:buFontTx/>
              <a:buNone/>
            </a:pPr>
            <a:r>
              <a:rPr lang="en-US" sz="1800" dirty="0">
                <a:latin typeface="Times New Roman" pitchFamily="18" charset="0"/>
                <a:cs typeface="Times New Roman" pitchFamily="18" charset="0"/>
              </a:rPr>
              <a:t>	</a:t>
            </a:r>
            <a:r>
              <a:rPr lang="en-US" sz="1800" dirty="0">
                <a:cs typeface="Times New Roman" pitchFamily="18" charset="0"/>
              </a:rPr>
              <a:t>Subseries 10.2: Video recordings</a:t>
            </a:r>
          </a:p>
          <a:p>
            <a:endParaRPr lang="en-US" dirty="0"/>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31</a:t>
            </a:fld>
            <a:endParaRPr lang="en-US" altLang="en-US" dirty="0"/>
          </a:p>
        </p:txBody>
      </p:sp>
    </p:spTree>
    <p:extLst>
      <p:ext uri="{BB962C8B-B14F-4D97-AF65-F5344CB8AC3E}">
        <p14:creationId xmlns:p14="http://schemas.microsoft.com/office/powerpoint/2010/main" val="38303480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609600"/>
            <a:ext cx="8229600" cy="5562600"/>
          </a:xfrm>
        </p:spPr>
        <p:txBody>
          <a:bodyPr/>
          <a:lstStyle/>
          <a:p>
            <a:pPr marL="0" indent="0">
              <a:buNone/>
              <a:defRPr/>
            </a:pPr>
            <a:r>
              <a:rPr lang="en-US" sz="1800" b="1" cap="small" dirty="0">
                <a:cs typeface="Times New Roman" pitchFamily="18" charset="0"/>
              </a:rPr>
              <a:t>Birdwatchers of America records</a:t>
            </a:r>
            <a:endParaRPr lang="en-US" sz="1800" cap="small" dirty="0">
              <a:cs typeface="Times New Roman" pitchFamily="18" charset="0"/>
            </a:endParaRPr>
          </a:p>
          <a:p>
            <a:pPr marL="0" indent="0">
              <a:buNone/>
              <a:defRPr/>
            </a:pPr>
            <a:endParaRPr lang="en-US" sz="1800" dirty="0">
              <a:cs typeface="Times New Roman" pitchFamily="18" charset="0"/>
            </a:endParaRPr>
          </a:p>
          <a:p>
            <a:pPr marL="0" indent="0">
              <a:buNone/>
              <a:defRPr/>
            </a:pPr>
            <a:r>
              <a:rPr lang="en-US" sz="1800" b="1" dirty="0">
                <a:cs typeface="Times New Roman" pitchFamily="18" charset="0"/>
              </a:rPr>
              <a:t>Correspondence</a:t>
            </a:r>
            <a:endParaRPr lang="en-US" sz="1800" dirty="0">
              <a:cs typeface="Times New Roman" pitchFamily="18" charset="0"/>
            </a:endParaRPr>
          </a:p>
          <a:p>
            <a:pPr marL="0" indent="0">
              <a:buNone/>
              <a:defRPr/>
            </a:pPr>
            <a:r>
              <a:rPr lang="en-US" sz="1800" dirty="0">
                <a:cs typeface="Times New Roman" pitchFamily="18" charset="0"/>
              </a:rPr>
              <a:t>	1970-1975</a:t>
            </a:r>
          </a:p>
          <a:p>
            <a:pPr marL="0" indent="0">
              <a:buNone/>
              <a:defRPr/>
            </a:pPr>
            <a:r>
              <a:rPr lang="en-US" sz="1800" dirty="0">
                <a:cs typeface="Times New Roman" pitchFamily="18" charset="0"/>
              </a:rPr>
              <a:t>	1976-1980</a:t>
            </a:r>
          </a:p>
          <a:p>
            <a:pPr marL="0" indent="0">
              <a:buNone/>
              <a:defRPr/>
            </a:pPr>
            <a:r>
              <a:rPr lang="en-US" sz="1800" dirty="0">
                <a:cs typeface="Times New Roman" pitchFamily="18" charset="0"/>
              </a:rPr>
              <a:t>	1981-1995</a:t>
            </a:r>
          </a:p>
          <a:p>
            <a:pPr marL="0" indent="0">
              <a:buNone/>
              <a:defRPr/>
            </a:pPr>
            <a:r>
              <a:rPr lang="en-US" sz="1800" dirty="0">
                <a:cs typeface="Times New Roman" pitchFamily="18" charset="0"/>
              </a:rPr>
              <a:t> </a:t>
            </a:r>
          </a:p>
          <a:p>
            <a:pPr marL="0" indent="0">
              <a:buNone/>
              <a:defRPr/>
            </a:pPr>
            <a:r>
              <a:rPr lang="en-US" sz="1800" b="1" dirty="0">
                <a:cs typeface="Times New Roman" pitchFamily="18" charset="0"/>
              </a:rPr>
              <a:t>Minutes</a:t>
            </a:r>
            <a:endParaRPr lang="en-US" sz="1800" dirty="0">
              <a:cs typeface="Times New Roman" pitchFamily="18" charset="0"/>
            </a:endParaRPr>
          </a:p>
          <a:p>
            <a:pPr marL="0" indent="0">
              <a:buNone/>
              <a:defRPr/>
            </a:pPr>
            <a:r>
              <a:rPr lang="en-US" sz="1800" dirty="0">
                <a:cs typeface="Times New Roman" pitchFamily="18" charset="0"/>
              </a:rPr>
              <a:t>	1910-1930</a:t>
            </a:r>
          </a:p>
          <a:p>
            <a:pPr marL="0" indent="0">
              <a:buNone/>
              <a:defRPr/>
            </a:pPr>
            <a:r>
              <a:rPr lang="en-US" sz="1800" dirty="0">
                <a:cs typeface="Times New Roman" pitchFamily="18" charset="0"/>
              </a:rPr>
              <a:t>	1940-1960</a:t>
            </a:r>
          </a:p>
          <a:p>
            <a:pPr marL="0" indent="0">
              <a:buNone/>
              <a:defRPr/>
            </a:pPr>
            <a:r>
              <a:rPr lang="en-US" sz="1800" dirty="0">
                <a:cs typeface="Times New Roman" pitchFamily="18" charset="0"/>
              </a:rPr>
              <a:t>	1970-1990</a:t>
            </a:r>
          </a:p>
          <a:p>
            <a:pPr marL="0" indent="0">
              <a:buNone/>
              <a:defRPr/>
            </a:pPr>
            <a:r>
              <a:rPr lang="en-US" sz="1800" dirty="0">
                <a:cs typeface="Times New Roman" pitchFamily="18" charset="0"/>
              </a:rPr>
              <a:t> </a:t>
            </a:r>
          </a:p>
          <a:p>
            <a:pPr marL="0" indent="0">
              <a:buNone/>
              <a:defRPr/>
            </a:pPr>
            <a:r>
              <a:rPr lang="en-US" sz="1800" b="1" dirty="0">
                <a:cs typeface="Times New Roman" pitchFamily="18" charset="0"/>
              </a:rPr>
              <a:t>Scrapbooks</a:t>
            </a:r>
            <a:endParaRPr lang="en-US" sz="1800" dirty="0">
              <a:cs typeface="Times New Roman" pitchFamily="18" charset="0"/>
            </a:endParaRPr>
          </a:p>
          <a:p>
            <a:pPr marL="0" indent="0">
              <a:buNone/>
              <a:defRPr/>
            </a:pPr>
            <a:r>
              <a:rPr lang="en-US" sz="1800" dirty="0">
                <a:cs typeface="Times New Roman" pitchFamily="18" charset="0"/>
              </a:rPr>
              <a:t>	Indigo Buntings</a:t>
            </a:r>
          </a:p>
          <a:p>
            <a:pPr marL="0" indent="0">
              <a:buNone/>
              <a:defRPr/>
            </a:pPr>
            <a:r>
              <a:rPr lang="en-US" sz="1800" dirty="0">
                <a:cs typeface="Times New Roman" pitchFamily="18" charset="0"/>
              </a:rPr>
              <a:t>	Scarlet Tanagers</a:t>
            </a:r>
          </a:p>
          <a:p>
            <a:pPr marL="0" indent="0">
              <a:buNone/>
              <a:defRPr/>
            </a:pPr>
            <a:r>
              <a:rPr lang="en-US" sz="1800" dirty="0">
                <a:cs typeface="Times New Roman" pitchFamily="18" charset="0"/>
              </a:rPr>
              <a:t>	Cedar Waxwings</a:t>
            </a:r>
          </a:p>
          <a:p>
            <a:endParaRPr lang="en-US" dirty="0"/>
          </a:p>
        </p:txBody>
      </p:sp>
      <p:sp>
        <p:nvSpPr>
          <p:cNvPr id="3" name="Slide Number Placeholder 2"/>
          <p:cNvSpPr>
            <a:spLocks noGrp="1"/>
          </p:cNvSpPr>
          <p:nvPr>
            <p:ph type="sldNum" sz="quarter" idx="11"/>
          </p:nvPr>
        </p:nvSpPr>
        <p:spPr/>
        <p:txBody>
          <a:bodyPr/>
          <a:lstStyle/>
          <a:p>
            <a:fld id="{9DB786E4-8035-4ACD-8215-75C1B14ACD03}" type="slidenum">
              <a:rPr lang="en-US" altLang="en-US" smtClean="0"/>
              <a:pPr/>
              <a:t>32</a:t>
            </a:fld>
            <a:endParaRPr lang="en-US" altLang="en-US" dirty="0"/>
          </a:p>
        </p:txBody>
      </p:sp>
    </p:spTree>
    <p:extLst>
      <p:ext uri="{BB962C8B-B14F-4D97-AF65-F5344CB8AC3E}">
        <p14:creationId xmlns:p14="http://schemas.microsoft.com/office/powerpoint/2010/main" val="2689533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smtClean="0"/>
              <a:t>Common Arrangement Schemes</a:t>
            </a:r>
            <a:endParaRPr lang="en-US" sz="3600" dirty="0"/>
          </a:p>
        </p:txBody>
      </p:sp>
      <p:sp>
        <p:nvSpPr>
          <p:cNvPr id="2" name="Slide Number Placeholder 1"/>
          <p:cNvSpPr>
            <a:spLocks noGrp="1"/>
          </p:cNvSpPr>
          <p:nvPr>
            <p:ph type="sldNum" sz="quarter" idx="12"/>
          </p:nvPr>
        </p:nvSpPr>
        <p:spPr/>
        <p:txBody>
          <a:bodyPr/>
          <a:lstStyle/>
          <a:p>
            <a:fld id="{4C888D31-CB4F-4A24-BEC3-8C2E6C7B925D}" type="slidenum">
              <a:rPr lang="en-US" altLang="en-US" smtClean="0"/>
              <a:pPr/>
              <a:t>33</a:t>
            </a:fld>
            <a:endParaRPr lang="en-US" altLang="en-US" dirty="0"/>
          </a:p>
        </p:txBody>
      </p:sp>
    </p:spTree>
    <p:extLst>
      <p:ext uri="{BB962C8B-B14F-4D97-AF65-F5344CB8AC3E}">
        <p14:creationId xmlns:p14="http://schemas.microsoft.com/office/powerpoint/2010/main" val="25057601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solidFill>
                  <a:srgbClr val="002060"/>
                </a:solidFill>
              </a:rPr>
              <a:t>Common Arrangement Schemes: Personal/Family papers</a:t>
            </a:r>
            <a:endParaRPr lang="en-US" sz="3600" b="1" dirty="0">
              <a:solidFill>
                <a:srgbClr val="002060"/>
              </a:solidFill>
            </a:endParaRPr>
          </a:p>
        </p:txBody>
      </p:sp>
      <p:sp>
        <p:nvSpPr>
          <p:cNvPr id="5" name="Content Placeholder 4"/>
          <p:cNvSpPr>
            <a:spLocks noGrp="1"/>
          </p:cNvSpPr>
          <p:nvPr>
            <p:ph sz="half" idx="1"/>
          </p:nvPr>
        </p:nvSpPr>
        <p:spPr/>
        <p:txBody>
          <a:bodyPr/>
          <a:lstStyle/>
          <a:p>
            <a:pPr eaLnBrk="1" hangingPunct="1">
              <a:defRPr/>
            </a:pPr>
            <a:r>
              <a:rPr lang="en-US" dirty="0">
                <a:cs typeface="Times New Roman" pitchFamily="18" charset="0"/>
              </a:rPr>
              <a:t>Audiovisual materials</a:t>
            </a:r>
          </a:p>
          <a:p>
            <a:pPr eaLnBrk="1" hangingPunct="1">
              <a:defRPr/>
            </a:pPr>
            <a:r>
              <a:rPr lang="en-US" dirty="0">
                <a:cs typeface="Times New Roman" pitchFamily="18" charset="0"/>
              </a:rPr>
              <a:t>Correspondence</a:t>
            </a:r>
          </a:p>
          <a:p>
            <a:pPr eaLnBrk="1" hangingPunct="1">
              <a:defRPr/>
            </a:pPr>
            <a:r>
              <a:rPr lang="en-US" dirty="0">
                <a:cs typeface="Times New Roman" pitchFamily="18" charset="0"/>
              </a:rPr>
              <a:t>Diaries/Journals</a:t>
            </a:r>
          </a:p>
          <a:p>
            <a:pPr eaLnBrk="1" hangingPunct="1">
              <a:defRPr/>
            </a:pPr>
            <a:r>
              <a:rPr lang="en-US" dirty="0">
                <a:cs typeface="Times New Roman" pitchFamily="18" charset="0"/>
              </a:rPr>
              <a:t>Ephemera</a:t>
            </a:r>
          </a:p>
          <a:p>
            <a:pPr eaLnBrk="1" hangingPunct="1">
              <a:defRPr/>
            </a:pPr>
            <a:r>
              <a:rPr lang="en-US" dirty="0">
                <a:cs typeface="Times New Roman" pitchFamily="18" charset="0"/>
              </a:rPr>
              <a:t>Financial records</a:t>
            </a:r>
          </a:p>
          <a:p>
            <a:pPr eaLnBrk="1" hangingPunct="1">
              <a:defRPr/>
            </a:pPr>
            <a:r>
              <a:rPr lang="en-US" dirty="0">
                <a:cs typeface="Times New Roman" pitchFamily="18" charset="0"/>
              </a:rPr>
              <a:t>Genealogical records</a:t>
            </a:r>
          </a:p>
          <a:p>
            <a:pPr eaLnBrk="1" hangingPunct="1">
              <a:defRPr/>
            </a:pPr>
            <a:r>
              <a:rPr lang="en-US" dirty="0">
                <a:cs typeface="Times New Roman" pitchFamily="18" charset="0"/>
              </a:rPr>
              <a:t>Legal documents</a:t>
            </a:r>
          </a:p>
          <a:p>
            <a:pPr eaLnBrk="1" hangingPunct="1">
              <a:defRPr/>
            </a:pPr>
            <a:r>
              <a:rPr lang="en-US" dirty="0">
                <a:cs typeface="Times New Roman" pitchFamily="18" charset="0"/>
              </a:rPr>
              <a:t>Organizational files</a:t>
            </a:r>
          </a:p>
          <a:p>
            <a:endParaRPr lang="en-US" dirty="0"/>
          </a:p>
        </p:txBody>
      </p:sp>
      <p:sp>
        <p:nvSpPr>
          <p:cNvPr id="6" name="Content Placeholder 5"/>
          <p:cNvSpPr>
            <a:spLocks noGrp="1"/>
          </p:cNvSpPr>
          <p:nvPr>
            <p:ph sz="half" idx="2"/>
          </p:nvPr>
        </p:nvSpPr>
        <p:spPr/>
        <p:txBody>
          <a:bodyPr/>
          <a:lstStyle/>
          <a:p>
            <a:pPr eaLnBrk="1" hangingPunct="1">
              <a:defRPr/>
            </a:pPr>
            <a:r>
              <a:rPr lang="en-US" dirty="0">
                <a:cs typeface="Times New Roman" pitchFamily="18" charset="0"/>
              </a:rPr>
              <a:t>Photographs</a:t>
            </a:r>
          </a:p>
          <a:p>
            <a:pPr eaLnBrk="1" hangingPunct="1">
              <a:defRPr/>
            </a:pPr>
            <a:r>
              <a:rPr lang="en-US" dirty="0">
                <a:cs typeface="Times New Roman" pitchFamily="18" charset="0"/>
              </a:rPr>
              <a:t>Printed materials</a:t>
            </a:r>
          </a:p>
          <a:p>
            <a:pPr eaLnBrk="1" hangingPunct="1">
              <a:defRPr/>
            </a:pPr>
            <a:r>
              <a:rPr lang="en-US" dirty="0">
                <a:cs typeface="Times New Roman" pitchFamily="18" charset="0"/>
              </a:rPr>
              <a:t>School records</a:t>
            </a:r>
          </a:p>
          <a:p>
            <a:pPr eaLnBrk="1" hangingPunct="1">
              <a:defRPr/>
            </a:pPr>
            <a:r>
              <a:rPr lang="en-US" dirty="0">
                <a:cs typeface="Times New Roman" pitchFamily="18" charset="0"/>
              </a:rPr>
              <a:t>Scrapbooks</a:t>
            </a:r>
          </a:p>
          <a:p>
            <a:pPr eaLnBrk="1" hangingPunct="1">
              <a:defRPr/>
            </a:pPr>
            <a:r>
              <a:rPr lang="en-US" dirty="0">
                <a:cs typeface="Times New Roman" pitchFamily="18" charset="0"/>
              </a:rPr>
              <a:t>Subject files</a:t>
            </a:r>
          </a:p>
          <a:p>
            <a:pPr eaLnBrk="1" hangingPunct="1">
              <a:defRPr/>
            </a:pPr>
            <a:r>
              <a:rPr lang="en-US" dirty="0">
                <a:cs typeface="Times New Roman" pitchFamily="18" charset="0"/>
              </a:rPr>
              <a:t>Writings</a:t>
            </a:r>
          </a:p>
          <a:p>
            <a:endParaRPr lang="en-US" dirty="0"/>
          </a:p>
        </p:txBody>
      </p:sp>
      <p:sp>
        <p:nvSpPr>
          <p:cNvPr id="2" name="Slide Number Placeholder 1"/>
          <p:cNvSpPr>
            <a:spLocks noGrp="1"/>
          </p:cNvSpPr>
          <p:nvPr>
            <p:ph type="sldNum" sz="quarter" idx="11"/>
          </p:nvPr>
        </p:nvSpPr>
        <p:spPr/>
        <p:txBody>
          <a:bodyPr/>
          <a:lstStyle/>
          <a:p>
            <a:fld id="{4C55F528-0295-4E0B-98D7-A11630802D80}" type="slidenum">
              <a:rPr lang="en-US" altLang="en-US" smtClean="0"/>
              <a:pPr/>
              <a:t>34</a:t>
            </a:fld>
            <a:endParaRPr lang="en-US" altLang="en-US" dirty="0"/>
          </a:p>
        </p:txBody>
      </p:sp>
    </p:spTree>
    <p:extLst>
      <p:ext uri="{BB962C8B-B14F-4D97-AF65-F5344CB8AC3E}">
        <p14:creationId xmlns:p14="http://schemas.microsoft.com/office/powerpoint/2010/main" val="13725138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79171" y="762000"/>
            <a:ext cx="5715000" cy="6006075"/>
          </a:xfrm>
          <a:prstGeom prst="rect">
            <a:avLst/>
          </a:prstGeom>
        </p:spPr>
      </p:pic>
      <p:sp>
        <p:nvSpPr>
          <p:cNvPr id="5" name="Title 4"/>
          <p:cNvSpPr>
            <a:spLocks noGrp="1"/>
          </p:cNvSpPr>
          <p:nvPr>
            <p:ph type="title"/>
          </p:nvPr>
        </p:nvSpPr>
        <p:spPr>
          <a:xfrm>
            <a:off x="381000" y="76200"/>
            <a:ext cx="7391400" cy="1371600"/>
          </a:xfrm>
        </p:spPr>
        <p:txBody>
          <a:bodyPr/>
          <a:lstStyle/>
          <a:p>
            <a:r>
              <a:rPr lang="en-US" sz="3600" b="1" dirty="0" smtClean="0">
                <a:solidFill>
                  <a:srgbClr val="002060"/>
                </a:solidFill>
              </a:rPr>
              <a:t>Personal Papers</a:t>
            </a:r>
            <a:endParaRPr lang="en-US" sz="3600" b="1" dirty="0">
              <a:solidFill>
                <a:srgbClr val="002060"/>
              </a:solidFill>
            </a:endParaRP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35</a:t>
            </a:fld>
            <a:endParaRPr lang="en-US" altLang="en-US" dirty="0"/>
          </a:p>
        </p:txBody>
      </p:sp>
    </p:spTree>
    <p:extLst>
      <p:ext uri="{BB962C8B-B14F-4D97-AF65-F5344CB8AC3E}">
        <p14:creationId xmlns:p14="http://schemas.microsoft.com/office/powerpoint/2010/main" val="42722032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457200"/>
            <a:ext cx="5867400" cy="6509657"/>
          </a:xfrm>
          <a:prstGeom prst="rect">
            <a:avLst/>
          </a:prstGeom>
        </p:spPr>
      </p:pic>
      <p:sp>
        <p:nvSpPr>
          <p:cNvPr id="2" name="Slide Number Placeholder 1"/>
          <p:cNvSpPr>
            <a:spLocks noGrp="1"/>
          </p:cNvSpPr>
          <p:nvPr>
            <p:ph type="sldNum" sz="quarter" idx="11"/>
          </p:nvPr>
        </p:nvSpPr>
        <p:spPr/>
        <p:txBody>
          <a:bodyPr/>
          <a:lstStyle/>
          <a:p>
            <a:fld id="{7859F35F-4EC3-4B5A-B899-B26134A4B26B}" type="slidenum">
              <a:rPr lang="en-US" altLang="en-US" smtClean="0"/>
              <a:pPr/>
              <a:t>36</a:t>
            </a:fld>
            <a:endParaRPr lang="en-US" altLang="en-US" dirty="0"/>
          </a:p>
        </p:txBody>
      </p:sp>
    </p:spTree>
    <p:extLst>
      <p:ext uri="{BB962C8B-B14F-4D97-AF65-F5344CB8AC3E}">
        <p14:creationId xmlns:p14="http://schemas.microsoft.com/office/powerpoint/2010/main" val="470426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57200"/>
            <a:ext cx="8070499" cy="6062392"/>
          </a:xfrm>
          <a:prstGeom prst="rect">
            <a:avLst/>
          </a:prstGeom>
        </p:spPr>
      </p:pic>
      <p:sp>
        <p:nvSpPr>
          <p:cNvPr id="3" name="Slide Number Placeholder 2"/>
          <p:cNvSpPr>
            <a:spLocks noGrp="1"/>
          </p:cNvSpPr>
          <p:nvPr>
            <p:ph type="sldNum" sz="quarter" idx="11"/>
          </p:nvPr>
        </p:nvSpPr>
        <p:spPr/>
        <p:txBody>
          <a:bodyPr/>
          <a:lstStyle/>
          <a:p>
            <a:fld id="{7859F35F-4EC3-4B5A-B899-B26134A4B26B}" type="slidenum">
              <a:rPr lang="en-US" altLang="en-US" smtClean="0"/>
              <a:pPr/>
              <a:t>37</a:t>
            </a:fld>
            <a:endParaRPr lang="en-US" altLang="en-US" dirty="0"/>
          </a:p>
        </p:txBody>
      </p:sp>
    </p:spTree>
    <p:extLst>
      <p:ext uri="{BB962C8B-B14F-4D97-AF65-F5344CB8AC3E}">
        <p14:creationId xmlns:p14="http://schemas.microsoft.com/office/powerpoint/2010/main" val="2001376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smtClean="0">
                <a:solidFill>
                  <a:schemeClr val="bg1"/>
                </a:solidFill>
              </a:rPr>
              <a:t>Exercise #1</a:t>
            </a:r>
            <a:endParaRPr lang="en-US" sz="3600" b="1" dirty="0">
              <a:solidFill>
                <a:schemeClr val="bg1"/>
              </a:solidFill>
            </a:endParaRPr>
          </a:p>
        </p:txBody>
      </p:sp>
      <p:sp>
        <p:nvSpPr>
          <p:cNvPr id="3" name="Content Placeholder 2"/>
          <p:cNvSpPr>
            <a:spLocks noGrp="1"/>
          </p:cNvSpPr>
          <p:nvPr>
            <p:ph type="subTitle" idx="1"/>
          </p:nvPr>
        </p:nvSpPr>
        <p:spPr/>
        <p:txBody>
          <a:bodyPr/>
          <a:lstStyle/>
          <a:p>
            <a:r>
              <a:rPr lang="en-US" dirty="0" smtClean="0"/>
              <a:t>Personal papers</a:t>
            </a:r>
            <a:endParaRPr lang="en-US" dirty="0"/>
          </a:p>
        </p:txBody>
      </p:sp>
      <p:sp>
        <p:nvSpPr>
          <p:cNvPr id="4" name="Slide Number Placeholder 3"/>
          <p:cNvSpPr>
            <a:spLocks noGrp="1"/>
          </p:cNvSpPr>
          <p:nvPr>
            <p:ph type="sldNum" sz="quarter" idx="12"/>
          </p:nvPr>
        </p:nvSpPr>
        <p:spPr/>
        <p:txBody>
          <a:bodyPr/>
          <a:lstStyle/>
          <a:p>
            <a:fld id="{4C888D31-CB4F-4A24-BEC3-8C2E6C7B925D}" type="slidenum">
              <a:rPr lang="en-US" altLang="en-US" smtClean="0"/>
              <a:pPr/>
              <a:t>38</a:t>
            </a:fld>
            <a:endParaRPr lang="en-US" altLang="en-US" dirty="0"/>
          </a:p>
        </p:txBody>
      </p:sp>
    </p:spTree>
    <p:extLst>
      <p:ext uri="{BB962C8B-B14F-4D97-AF65-F5344CB8AC3E}">
        <p14:creationId xmlns:p14="http://schemas.microsoft.com/office/powerpoint/2010/main" val="763653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lnSpc>
                <a:spcPct val="80000"/>
              </a:lnSpc>
              <a:defRPr/>
            </a:pPr>
            <a:r>
              <a:rPr lang="en-US" sz="2800" dirty="0">
                <a:cs typeface="Times New Roman" pitchFamily="18" charset="0"/>
              </a:rPr>
              <a:t>Audiovisual materials (audio and video recordings)</a:t>
            </a:r>
          </a:p>
          <a:p>
            <a:pPr eaLnBrk="1" hangingPunct="1">
              <a:lnSpc>
                <a:spcPct val="80000"/>
              </a:lnSpc>
              <a:defRPr/>
            </a:pPr>
            <a:r>
              <a:rPr lang="en-US" sz="2800" dirty="0">
                <a:cs typeface="Times New Roman" pitchFamily="18" charset="0"/>
              </a:rPr>
              <a:t>Correspondence</a:t>
            </a:r>
          </a:p>
          <a:p>
            <a:pPr eaLnBrk="1" hangingPunct="1">
              <a:lnSpc>
                <a:spcPct val="80000"/>
              </a:lnSpc>
              <a:defRPr/>
            </a:pPr>
            <a:r>
              <a:rPr lang="en-US" sz="2800" dirty="0">
                <a:cs typeface="Times New Roman" pitchFamily="18" charset="0"/>
              </a:rPr>
              <a:t>Ephemera</a:t>
            </a:r>
          </a:p>
          <a:p>
            <a:pPr eaLnBrk="1" hangingPunct="1">
              <a:lnSpc>
                <a:spcPct val="80000"/>
              </a:lnSpc>
              <a:defRPr/>
            </a:pPr>
            <a:r>
              <a:rPr lang="en-US" sz="2800" dirty="0">
                <a:cs typeface="Times New Roman" pitchFamily="18" charset="0"/>
              </a:rPr>
              <a:t>Financial records (relating to the business of writing)</a:t>
            </a:r>
          </a:p>
          <a:p>
            <a:pPr eaLnBrk="1" hangingPunct="1">
              <a:lnSpc>
                <a:spcPct val="80000"/>
              </a:lnSpc>
              <a:defRPr/>
            </a:pPr>
            <a:r>
              <a:rPr lang="en-US" sz="2800" dirty="0">
                <a:cs typeface="Times New Roman" pitchFamily="18" charset="0"/>
              </a:rPr>
              <a:t>Writings [manuscript and typescript]</a:t>
            </a:r>
          </a:p>
          <a:p>
            <a:pPr eaLnBrk="1" hangingPunct="1">
              <a:lnSpc>
                <a:spcPct val="80000"/>
              </a:lnSpc>
              <a:defRPr/>
            </a:pPr>
            <a:r>
              <a:rPr lang="en-US" sz="2800" dirty="0">
                <a:cs typeface="Times New Roman" pitchFamily="18" charset="0"/>
              </a:rPr>
              <a:t>Printed material [published]</a:t>
            </a:r>
          </a:p>
          <a:p>
            <a:pPr eaLnBrk="1" hangingPunct="1">
              <a:lnSpc>
                <a:spcPct val="80000"/>
              </a:lnSpc>
              <a:defRPr/>
            </a:pPr>
            <a:r>
              <a:rPr lang="en-US" sz="2800" dirty="0">
                <a:cs typeface="Times New Roman" pitchFamily="18" charset="0"/>
              </a:rPr>
              <a:t>Photographs</a:t>
            </a:r>
          </a:p>
          <a:p>
            <a:pPr eaLnBrk="1" hangingPunct="1">
              <a:lnSpc>
                <a:spcPct val="80000"/>
              </a:lnSpc>
              <a:defRPr/>
            </a:pPr>
            <a:r>
              <a:rPr lang="en-US" sz="2800" dirty="0">
                <a:cs typeface="Times New Roman" pitchFamily="18" charset="0"/>
              </a:rPr>
              <a:t>Subject file</a:t>
            </a:r>
            <a:endParaRPr lang="en-US" sz="2800" dirty="0"/>
          </a:p>
        </p:txBody>
      </p:sp>
      <p:sp>
        <p:nvSpPr>
          <p:cNvPr id="3" name="Title 2"/>
          <p:cNvSpPr>
            <a:spLocks noGrp="1"/>
          </p:cNvSpPr>
          <p:nvPr>
            <p:ph type="title"/>
          </p:nvPr>
        </p:nvSpPr>
        <p:spPr/>
        <p:txBody>
          <a:bodyPr/>
          <a:lstStyle/>
          <a:p>
            <a:r>
              <a:rPr lang="en-US" sz="3600" b="1" dirty="0" smtClean="0">
                <a:solidFill>
                  <a:srgbClr val="002060"/>
                </a:solidFill>
              </a:rPr>
              <a:t>Common Arrangement Schemes: Literary Papers</a:t>
            </a:r>
            <a:endParaRPr lang="en-US" sz="3600" b="1" dirty="0">
              <a:solidFill>
                <a:srgbClr val="002060"/>
              </a:solidFill>
            </a:endParaRPr>
          </a:p>
        </p:txBody>
      </p:sp>
      <p:pic>
        <p:nvPicPr>
          <p:cNvPr id="4" name="Picture 3"/>
          <p:cNvPicPr>
            <a:picLocks noChangeAspect="1"/>
          </p:cNvPicPr>
          <p:nvPr/>
        </p:nvPicPr>
        <p:blipFill>
          <a:blip r:embed="rId2"/>
          <a:stretch>
            <a:fillRect/>
          </a:stretch>
        </p:blipFill>
        <p:spPr>
          <a:xfrm>
            <a:off x="5484609" y="4876800"/>
            <a:ext cx="3168663" cy="1670488"/>
          </a:xfrm>
          <a:prstGeom prst="rect">
            <a:avLst/>
          </a:prstGeom>
        </p:spPr>
      </p:pic>
      <p:sp>
        <p:nvSpPr>
          <p:cNvPr id="5" name="Slide Number Placeholder 4"/>
          <p:cNvSpPr>
            <a:spLocks noGrp="1"/>
          </p:cNvSpPr>
          <p:nvPr>
            <p:ph type="sldNum" sz="quarter" idx="11"/>
          </p:nvPr>
        </p:nvSpPr>
        <p:spPr/>
        <p:txBody>
          <a:bodyPr/>
          <a:lstStyle/>
          <a:p>
            <a:fld id="{9DB786E4-8035-4ACD-8215-75C1B14ACD03}" type="slidenum">
              <a:rPr lang="en-US" altLang="en-US" smtClean="0"/>
              <a:pPr/>
              <a:t>39</a:t>
            </a:fld>
            <a:endParaRPr lang="en-US" altLang="en-US" dirty="0"/>
          </a:p>
        </p:txBody>
      </p:sp>
    </p:spTree>
    <p:extLst>
      <p:ext uri="{BB962C8B-B14F-4D97-AF65-F5344CB8AC3E}">
        <p14:creationId xmlns:p14="http://schemas.microsoft.com/office/powerpoint/2010/main" val="2473479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267200"/>
          </a:xfrm>
        </p:spPr>
        <p:txBody>
          <a:bodyPr/>
          <a:lstStyle/>
          <a:p>
            <a:pPr>
              <a:defRPr/>
            </a:pPr>
            <a:r>
              <a:rPr lang="en-US" sz="2400" dirty="0">
                <a:latin typeface="Trebuchet MS" panose="020B0603020202020204" pitchFamily="34" charset="0"/>
                <a:cs typeface="Times New Roman" pitchFamily="18" charset="0"/>
              </a:rPr>
              <a:t>Understand the concepts and principles of arrangement; </a:t>
            </a:r>
          </a:p>
          <a:p>
            <a:pPr lvl="0"/>
            <a:r>
              <a:rPr lang="en-US" sz="2400" dirty="0" smtClean="0">
                <a:latin typeface="Trebuchet MS" panose="020B0603020202020204" pitchFamily="34" charset="0"/>
                <a:cs typeface="Times New Roman" pitchFamily="18" charset="0"/>
              </a:rPr>
              <a:t>Apply the common arrangement of various types of collections and material formats; </a:t>
            </a:r>
          </a:p>
          <a:p>
            <a:pPr lvl="0"/>
            <a:r>
              <a:rPr lang="en-US" sz="2400" dirty="0" smtClean="0">
                <a:latin typeface="Trebuchet MS" panose="020B0603020202020204" pitchFamily="34" charset="0"/>
                <a:cs typeface="Times New Roman" pitchFamily="18" charset="0"/>
              </a:rPr>
              <a:t>Identify the essential elements of a finding aid; </a:t>
            </a:r>
          </a:p>
          <a:p>
            <a:pPr lvl="0"/>
            <a:r>
              <a:rPr lang="en-US" sz="2400" dirty="0" smtClean="0">
                <a:latin typeface="Trebuchet MS" panose="020B0603020202020204" pitchFamily="34" charset="0"/>
                <a:cs typeface="Times New Roman" pitchFamily="18" charset="0"/>
              </a:rPr>
              <a:t>Describe the major standards supporting these elements;</a:t>
            </a:r>
          </a:p>
          <a:p>
            <a:pPr lvl="0"/>
            <a:r>
              <a:rPr lang="en-US" sz="2400" dirty="0" smtClean="0">
                <a:latin typeface="Trebuchet MS" panose="020B0603020202020204" pitchFamily="34" charset="0"/>
                <a:cs typeface="Times New Roman" pitchFamily="18" charset="0"/>
              </a:rPr>
              <a:t>Identify basic tools that can be employed to facilitate management of arrangement and description; and </a:t>
            </a:r>
          </a:p>
          <a:p>
            <a:pPr lvl="0"/>
            <a:r>
              <a:rPr lang="en-US" sz="2400" dirty="0" smtClean="0">
                <a:latin typeface="Trebuchet MS" panose="020B0603020202020204" pitchFamily="34" charset="0"/>
                <a:cs typeface="Times New Roman" pitchFamily="18" charset="0"/>
              </a:rPr>
              <a:t>Demonstrate an understanding of best practice</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Workshop</a:t>
            </a:r>
            <a:r>
              <a:rPr lang="en-US" sz="3600" b="1" baseline="0" dirty="0" smtClean="0">
                <a:solidFill>
                  <a:srgbClr val="002060"/>
                </a:solidFill>
              </a:rPr>
              <a:t> </a:t>
            </a:r>
            <a:r>
              <a:rPr lang="en-US" sz="3600" b="1" dirty="0" smtClean="0">
                <a:solidFill>
                  <a:srgbClr val="002060"/>
                </a:solidFill>
              </a:rPr>
              <a:t>Objectives</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4</a:t>
            </a:fld>
            <a:endParaRPr lang="en-US" altLang="en-US" dirty="0"/>
          </a:p>
        </p:txBody>
      </p:sp>
    </p:spTree>
    <p:extLst>
      <p:ext uri="{BB962C8B-B14F-4D97-AF65-F5344CB8AC3E}">
        <p14:creationId xmlns:p14="http://schemas.microsoft.com/office/powerpoint/2010/main" val="2345954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b="1" dirty="0" smtClean="0">
                <a:solidFill>
                  <a:srgbClr val="002060"/>
                </a:solidFill>
              </a:rPr>
              <a:t>Common Arrangement Schemes: Organizational/Business Records</a:t>
            </a:r>
            <a:endParaRPr lang="en-US" sz="3600" b="1" dirty="0">
              <a:solidFill>
                <a:srgbClr val="002060"/>
              </a:solidFill>
            </a:endParaRPr>
          </a:p>
        </p:txBody>
      </p:sp>
      <p:sp>
        <p:nvSpPr>
          <p:cNvPr id="2" name="Content Placeholder 1"/>
          <p:cNvSpPr>
            <a:spLocks noGrp="1"/>
          </p:cNvSpPr>
          <p:nvPr>
            <p:ph sz="half" idx="1"/>
          </p:nvPr>
        </p:nvSpPr>
        <p:spPr/>
        <p:txBody>
          <a:bodyPr/>
          <a:lstStyle/>
          <a:p>
            <a:pPr eaLnBrk="1" hangingPunct="1">
              <a:lnSpc>
                <a:spcPct val="80000"/>
              </a:lnSpc>
              <a:defRPr/>
            </a:pPr>
            <a:r>
              <a:rPr lang="en-US" dirty="0">
                <a:cs typeface="Times New Roman" pitchFamily="18" charset="0"/>
              </a:rPr>
              <a:t>Administrative records</a:t>
            </a:r>
          </a:p>
          <a:p>
            <a:pPr eaLnBrk="1" hangingPunct="1">
              <a:lnSpc>
                <a:spcPct val="80000"/>
              </a:lnSpc>
              <a:defRPr/>
            </a:pPr>
            <a:r>
              <a:rPr lang="en-US" dirty="0">
                <a:cs typeface="Times New Roman" pitchFamily="18" charset="0"/>
              </a:rPr>
              <a:t>Advertising records</a:t>
            </a:r>
          </a:p>
          <a:p>
            <a:pPr eaLnBrk="1" hangingPunct="1">
              <a:lnSpc>
                <a:spcPct val="80000"/>
              </a:lnSpc>
              <a:defRPr/>
            </a:pPr>
            <a:r>
              <a:rPr lang="en-US" dirty="0">
                <a:cs typeface="Times New Roman" pitchFamily="18" charset="0"/>
              </a:rPr>
              <a:t>Audio-visual materials</a:t>
            </a:r>
          </a:p>
          <a:p>
            <a:pPr eaLnBrk="1" hangingPunct="1">
              <a:lnSpc>
                <a:spcPct val="80000"/>
              </a:lnSpc>
              <a:defRPr/>
            </a:pPr>
            <a:r>
              <a:rPr lang="en-US" dirty="0">
                <a:cs typeface="Times New Roman" pitchFamily="18" charset="0"/>
              </a:rPr>
              <a:t>Committee files</a:t>
            </a:r>
          </a:p>
          <a:p>
            <a:pPr eaLnBrk="1" hangingPunct="1">
              <a:lnSpc>
                <a:spcPct val="80000"/>
              </a:lnSpc>
              <a:defRPr/>
            </a:pPr>
            <a:r>
              <a:rPr lang="en-US" dirty="0">
                <a:cs typeface="Times New Roman" pitchFamily="18" charset="0"/>
              </a:rPr>
              <a:t>Correspondence</a:t>
            </a:r>
          </a:p>
          <a:p>
            <a:pPr eaLnBrk="1" hangingPunct="1">
              <a:lnSpc>
                <a:spcPct val="80000"/>
              </a:lnSpc>
              <a:defRPr/>
            </a:pPr>
            <a:r>
              <a:rPr lang="en-US" dirty="0">
                <a:cs typeface="Times New Roman" pitchFamily="18" charset="0"/>
              </a:rPr>
              <a:t>Financial records</a:t>
            </a:r>
          </a:p>
          <a:p>
            <a:pPr eaLnBrk="1" hangingPunct="1">
              <a:lnSpc>
                <a:spcPct val="80000"/>
              </a:lnSpc>
              <a:defRPr/>
            </a:pPr>
            <a:r>
              <a:rPr lang="en-US" dirty="0">
                <a:cs typeface="Times New Roman" pitchFamily="18" charset="0"/>
              </a:rPr>
              <a:t>Legal records</a:t>
            </a:r>
          </a:p>
          <a:p>
            <a:endParaRPr lang="en-US" dirty="0"/>
          </a:p>
        </p:txBody>
      </p:sp>
      <p:sp>
        <p:nvSpPr>
          <p:cNvPr id="4" name="Content Placeholder 3"/>
          <p:cNvSpPr>
            <a:spLocks noGrp="1"/>
          </p:cNvSpPr>
          <p:nvPr>
            <p:ph sz="half" idx="2"/>
          </p:nvPr>
        </p:nvSpPr>
        <p:spPr/>
        <p:txBody>
          <a:bodyPr/>
          <a:lstStyle/>
          <a:p>
            <a:pPr eaLnBrk="1" hangingPunct="1">
              <a:lnSpc>
                <a:spcPct val="80000"/>
              </a:lnSpc>
              <a:defRPr/>
            </a:pPr>
            <a:r>
              <a:rPr lang="en-US" dirty="0">
                <a:cs typeface="Times New Roman" pitchFamily="18" charset="0"/>
              </a:rPr>
              <a:t>Meeting files</a:t>
            </a:r>
          </a:p>
          <a:p>
            <a:pPr eaLnBrk="1" hangingPunct="1">
              <a:lnSpc>
                <a:spcPct val="80000"/>
              </a:lnSpc>
              <a:defRPr/>
            </a:pPr>
            <a:r>
              <a:rPr lang="en-US" dirty="0">
                <a:cs typeface="Times New Roman" pitchFamily="18" charset="0"/>
              </a:rPr>
              <a:t>Minutes</a:t>
            </a:r>
          </a:p>
          <a:p>
            <a:pPr eaLnBrk="1" hangingPunct="1">
              <a:lnSpc>
                <a:spcPct val="80000"/>
              </a:lnSpc>
              <a:defRPr/>
            </a:pPr>
            <a:r>
              <a:rPr lang="en-US" dirty="0">
                <a:cs typeface="Times New Roman" pitchFamily="18" charset="0"/>
              </a:rPr>
              <a:t>Personnel records</a:t>
            </a:r>
          </a:p>
          <a:p>
            <a:pPr eaLnBrk="1" hangingPunct="1">
              <a:lnSpc>
                <a:spcPct val="80000"/>
              </a:lnSpc>
              <a:defRPr/>
            </a:pPr>
            <a:r>
              <a:rPr lang="en-US" dirty="0">
                <a:cs typeface="Times New Roman" pitchFamily="18" charset="0"/>
              </a:rPr>
              <a:t>Photographs</a:t>
            </a:r>
          </a:p>
          <a:p>
            <a:pPr eaLnBrk="1" hangingPunct="1">
              <a:lnSpc>
                <a:spcPct val="80000"/>
              </a:lnSpc>
              <a:defRPr/>
            </a:pPr>
            <a:r>
              <a:rPr lang="en-US" dirty="0">
                <a:cs typeface="Times New Roman" pitchFamily="18" charset="0"/>
              </a:rPr>
              <a:t>Public relations files</a:t>
            </a:r>
          </a:p>
          <a:p>
            <a:pPr eaLnBrk="1" hangingPunct="1">
              <a:lnSpc>
                <a:spcPct val="80000"/>
              </a:lnSpc>
              <a:defRPr/>
            </a:pPr>
            <a:r>
              <a:rPr lang="en-US" dirty="0">
                <a:cs typeface="Times New Roman" pitchFamily="18" charset="0"/>
              </a:rPr>
              <a:t>Subject files</a:t>
            </a:r>
          </a:p>
          <a:p>
            <a:endParaRPr lang="en-US" dirty="0"/>
          </a:p>
        </p:txBody>
      </p:sp>
      <p:pic>
        <p:nvPicPr>
          <p:cNvPr id="5" name="Picture 4"/>
          <p:cNvPicPr>
            <a:picLocks noChangeAspect="1"/>
          </p:cNvPicPr>
          <p:nvPr/>
        </p:nvPicPr>
        <p:blipFill>
          <a:blip r:embed="rId2"/>
          <a:stretch>
            <a:fillRect/>
          </a:stretch>
        </p:blipFill>
        <p:spPr>
          <a:xfrm>
            <a:off x="6781800" y="4648200"/>
            <a:ext cx="1774090" cy="1755800"/>
          </a:xfrm>
          <a:prstGeom prst="rect">
            <a:avLst/>
          </a:prstGeom>
        </p:spPr>
      </p:pic>
      <p:pic>
        <p:nvPicPr>
          <p:cNvPr id="6" name="Picture 5"/>
          <p:cNvPicPr>
            <a:picLocks noChangeAspect="1"/>
          </p:cNvPicPr>
          <p:nvPr/>
        </p:nvPicPr>
        <p:blipFill>
          <a:blip r:embed="rId3"/>
          <a:stretch>
            <a:fillRect/>
          </a:stretch>
        </p:blipFill>
        <p:spPr>
          <a:xfrm>
            <a:off x="3962400" y="5181600"/>
            <a:ext cx="2493480" cy="1072989"/>
          </a:xfrm>
          <a:prstGeom prst="rect">
            <a:avLst/>
          </a:prstGeom>
        </p:spPr>
      </p:pic>
      <p:sp>
        <p:nvSpPr>
          <p:cNvPr id="7" name="Slide Number Placeholder 6"/>
          <p:cNvSpPr>
            <a:spLocks noGrp="1"/>
          </p:cNvSpPr>
          <p:nvPr>
            <p:ph type="sldNum" sz="quarter" idx="11"/>
          </p:nvPr>
        </p:nvSpPr>
        <p:spPr/>
        <p:txBody>
          <a:bodyPr/>
          <a:lstStyle/>
          <a:p>
            <a:fld id="{4C55F528-0295-4E0B-98D7-A11630802D80}" type="slidenum">
              <a:rPr lang="en-US" altLang="en-US" smtClean="0"/>
              <a:pPr/>
              <a:t>40</a:t>
            </a:fld>
            <a:endParaRPr lang="en-US" altLang="en-US" dirty="0"/>
          </a:p>
        </p:txBody>
      </p:sp>
    </p:spTree>
    <p:extLst>
      <p:ext uri="{BB962C8B-B14F-4D97-AF65-F5344CB8AC3E}">
        <p14:creationId xmlns:p14="http://schemas.microsoft.com/office/powerpoint/2010/main" val="2843047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b="1" dirty="0" smtClean="0">
                <a:solidFill>
                  <a:srgbClr val="002060"/>
                </a:solidFill>
              </a:rPr>
              <a:t>Corporate Records</a:t>
            </a:r>
            <a:endParaRPr lang="en-US" sz="3600" b="1" dirty="0">
              <a:solidFill>
                <a:srgbClr val="002060"/>
              </a:solidFill>
            </a:endParaRPr>
          </a:p>
        </p:txBody>
      </p:sp>
      <p:pic>
        <p:nvPicPr>
          <p:cNvPr id="6" name="Picture 5"/>
          <p:cNvPicPr>
            <a:picLocks noChangeAspect="1"/>
          </p:cNvPicPr>
          <p:nvPr/>
        </p:nvPicPr>
        <p:blipFill>
          <a:blip r:embed="rId2"/>
          <a:stretch>
            <a:fillRect/>
          </a:stretch>
        </p:blipFill>
        <p:spPr>
          <a:xfrm>
            <a:off x="865579" y="1828800"/>
            <a:ext cx="7412842" cy="4038600"/>
          </a:xfrm>
          <a:prstGeom prst="rect">
            <a:avLst/>
          </a:prstGeom>
        </p:spPr>
      </p:pic>
      <p:sp>
        <p:nvSpPr>
          <p:cNvPr id="2" name="Slide Number Placeholder 1"/>
          <p:cNvSpPr>
            <a:spLocks noGrp="1"/>
          </p:cNvSpPr>
          <p:nvPr>
            <p:ph type="sldNum" sz="quarter" idx="11"/>
          </p:nvPr>
        </p:nvSpPr>
        <p:spPr/>
        <p:txBody>
          <a:bodyPr/>
          <a:lstStyle/>
          <a:p>
            <a:fld id="{9272F53B-E9C5-4FB5-ABB0-8EE6AD3DD353}" type="slidenum">
              <a:rPr lang="en-US" altLang="en-US" smtClean="0"/>
              <a:pPr/>
              <a:t>41</a:t>
            </a:fld>
            <a:endParaRPr lang="en-US" altLang="en-US" dirty="0"/>
          </a:p>
        </p:txBody>
      </p:sp>
    </p:spTree>
    <p:extLst>
      <p:ext uri="{BB962C8B-B14F-4D97-AF65-F5344CB8AC3E}">
        <p14:creationId xmlns:p14="http://schemas.microsoft.com/office/powerpoint/2010/main" val="2213113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493521"/>
            <a:ext cx="6705600" cy="6222760"/>
          </a:xfrm>
          <a:prstGeom prst="rect">
            <a:avLst/>
          </a:prstGeom>
        </p:spPr>
      </p:pic>
      <p:sp>
        <p:nvSpPr>
          <p:cNvPr id="2" name="Slide Number Placeholder 1"/>
          <p:cNvSpPr>
            <a:spLocks noGrp="1"/>
          </p:cNvSpPr>
          <p:nvPr>
            <p:ph type="sldNum" sz="quarter" idx="11"/>
          </p:nvPr>
        </p:nvSpPr>
        <p:spPr/>
        <p:txBody>
          <a:bodyPr/>
          <a:lstStyle/>
          <a:p>
            <a:fld id="{7859F35F-4EC3-4B5A-B899-B26134A4B26B}" type="slidenum">
              <a:rPr lang="en-US" altLang="en-US" smtClean="0"/>
              <a:pPr/>
              <a:t>42</a:t>
            </a:fld>
            <a:endParaRPr lang="en-US" altLang="en-US" dirty="0"/>
          </a:p>
        </p:txBody>
      </p:sp>
    </p:spTree>
    <p:extLst>
      <p:ext uri="{BB962C8B-B14F-4D97-AF65-F5344CB8AC3E}">
        <p14:creationId xmlns:p14="http://schemas.microsoft.com/office/powerpoint/2010/main" val="10964195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762000" y="457199"/>
            <a:ext cx="7772400" cy="6148773"/>
          </a:xfrm>
          <a:prstGeom prst="rect">
            <a:avLst/>
          </a:prstGeom>
          <a:noFill/>
          <a:ln w="9525">
            <a:noFill/>
            <a:miter lim="800000"/>
            <a:headEnd/>
            <a:tailEnd/>
          </a:ln>
        </p:spPr>
      </p:pic>
      <p:sp>
        <p:nvSpPr>
          <p:cNvPr id="3" name="Slide Number Placeholder 2"/>
          <p:cNvSpPr>
            <a:spLocks noGrp="1"/>
          </p:cNvSpPr>
          <p:nvPr>
            <p:ph type="sldNum" sz="quarter" idx="11"/>
          </p:nvPr>
        </p:nvSpPr>
        <p:spPr/>
        <p:txBody>
          <a:bodyPr/>
          <a:lstStyle/>
          <a:p>
            <a:fld id="{7859F35F-4EC3-4B5A-B899-B26134A4B26B}" type="slidenum">
              <a:rPr lang="en-US" altLang="en-US" smtClean="0"/>
              <a:pPr/>
              <a:t>43</a:t>
            </a:fld>
            <a:endParaRPr lang="en-US" altLang="en-US" dirty="0"/>
          </a:p>
        </p:txBody>
      </p:sp>
    </p:spTree>
    <p:extLst>
      <p:ext uri="{BB962C8B-B14F-4D97-AF65-F5344CB8AC3E}">
        <p14:creationId xmlns:p14="http://schemas.microsoft.com/office/powerpoint/2010/main" val="34620429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Common Arrangement Schemes: Legislative Papers</a:t>
            </a:r>
            <a:endParaRPr lang="en-US" sz="3600" b="1" dirty="0">
              <a:solidFill>
                <a:srgbClr val="002060"/>
              </a:solidFill>
            </a:endParaRPr>
          </a:p>
        </p:txBody>
      </p:sp>
      <p:sp>
        <p:nvSpPr>
          <p:cNvPr id="3" name="Content Placeholder 2"/>
          <p:cNvSpPr>
            <a:spLocks noGrp="1"/>
          </p:cNvSpPr>
          <p:nvPr>
            <p:ph idx="1"/>
          </p:nvPr>
        </p:nvSpPr>
        <p:spPr/>
        <p:txBody>
          <a:bodyPr/>
          <a:lstStyle/>
          <a:p>
            <a:r>
              <a:rPr lang="en-US" dirty="0">
                <a:cs typeface="Times New Roman" pitchFamily="18" charset="0"/>
              </a:rPr>
              <a:t>Karen Paul, </a:t>
            </a:r>
            <a:r>
              <a:rPr lang="en-US" i="1" dirty="0">
                <a:cs typeface="Times New Roman" pitchFamily="18" charset="0"/>
              </a:rPr>
              <a:t>Records management handbook for United States Senators and their repositories, </a:t>
            </a:r>
            <a:r>
              <a:rPr lang="en-US" dirty="0">
                <a:cs typeface="Times New Roman" pitchFamily="18" charset="0"/>
              </a:rPr>
              <a:t>2006.</a:t>
            </a:r>
          </a:p>
          <a:p>
            <a:endParaRPr lang="en-US" dirty="0"/>
          </a:p>
        </p:txBody>
      </p:sp>
      <p:pic>
        <p:nvPicPr>
          <p:cNvPr id="4" name="Picture 3"/>
          <p:cNvPicPr>
            <a:picLocks noChangeAspect="1"/>
          </p:cNvPicPr>
          <p:nvPr/>
        </p:nvPicPr>
        <p:blipFill>
          <a:blip r:embed="rId2"/>
          <a:stretch>
            <a:fillRect/>
          </a:stretch>
        </p:blipFill>
        <p:spPr>
          <a:xfrm>
            <a:off x="2380298" y="3733800"/>
            <a:ext cx="4383404" cy="2743438"/>
          </a:xfrm>
          <a:prstGeom prst="rect">
            <a:avLst/>
          </a:prstGeom>
        </p:spPr>
      </p:pic>
      <p:sp>
        <p:nvSpPr>
          <p:cNvPr id="5" name="Slide Number Placeholder 4"/>
          <p:cNvSpPr>
            <a:spLocks noGrp="1"/>
          </p:cNvSpPr>
          <p:nvPr>
            <p:ph type="sldNum" sz="quarter" idx="11"/>
          </p:nvPr>
        </p:nvSpPr>
        <p:spPr/>
        <p:txBody>
          <a:bodyPr/>
          <a:lstStyle/>
          <a:p>
            <a:fld id="{9DB786E4-8035-4ACD-8215-75C1B14ACD03}" type="slidenum">
              <a:rPr lang="en-US" altLang="en-US" smtClean="0"/>
              <a:pPr/>
              <a:t>44</a:t>
            </a:fld>
            <a:endParaRPr lang="en-US" altLang="en-US" dirty="0"/>
          </a:p>
        </p:txBody>
      </p:sp>
    </p:spTree>
    <p:extLst>
      <p:ext uri="{BB962C8B-B14F-4D97-AF65-F5344CB8AC3E}">
        <p14:creationId xmlns:p14="http://schemas.microsoft.com/office/powerpoint/2010/main" val="26680892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600" b="1" dirty="0" smtClean="0">
                <a:solidFill>
                  <a:schemeClr val="bg1"/>
                </a:solidFill>
              </a:rPr>
              <a:t>Exercise #2</a:t>
            </a:r>
            <a:endParaRPr lang="en-US" sz="3600" b="1" dirty="0">
              <a:solidFill>
                <a:schemeClr val="bg1"/>
              </a:solidFill>
            </a:endParaRPr>
          </a:p>
        </p:txBody>
      </p:sp>
      <p:sp>
        <p:nvSpPr>
          <p:cNvPr id="2" name="Content Placeholder 1"/>
          <p:cNvSpPr>
            <a:spLocks noGrp="1"/>
          </p:cNvSpPr>
          <p:nvPr>
            <p:ph type="subTitle" idx="1"/>
          </p:nvPr>
        </p:nvSpPr>
        <p:spPr/>
        <p:txBody>
          <a:bodyPr/>
          <a:lstStyle/>
          <a:p>
            <a:r>
              <a:rPr lang="en-US" dirty="0" smtClean="0">
                <a:cs typeface="Times New Roman" pitchFamily="18" charset="0"/>
              </a:rPr>
              <a:t>Organizational </a:t>
            </a:r>
            <a:r>
              <a:rPr lang="en-US" dirty="0">
                <a:cs typeface="Times New Roman" pitchFamily="18" charset="0"/>
              </a:rPr>
              <a:t>records</a:t>
            </a:r>
          </a:p>
          <a:p>
            <a:endParaRPr lang="en-US" dirty="0"/>
          </a:p>
        </p:txBody>
      </p:sp>
      <p:sp>
        <p:nvSpPr>
          <p:cNvPr id="4" name="Slide Number Placeholder 3"/>
          <p:cNvSpPr>
            <a:spLocks noGrp="1"/>
          </p:cNvSpPr>
          <p:nvPr>
            <p:ph type="sldNum" sz="quarter" idx="12"/>
          </p:nvPr>
        </p:nvSpPr>
        <p:spPr/>
        <p:txBody>
          <a:bodyPr/>
          <a:lstStyle/>
          <a:p>
            <a:fld id="{4C888D31-CB4F-4A24-BEC3-8C2E6C7B925D}" type="slidenum">
              <a:rPr lang="en-US" altLang="en-US" smtClean="0"/>
              <a:pPr/>
              <a:t>45</a:t>
            </a:fld>
            <a:endParaRPr lang="en-US" altLang="en-US" dirty="0"/>
          </a:p>
        </p:txBody>
      </p:sp>
    </p:spTree>
    <p:extLst>
      <p:ext uri="{BB962C8B-B14F-4D97-AF65-F5344CB8AC3E}">
        <p14:creationId xmlns:p14="http://schemas.microsoft.com/office/powerpoint/2010/main" val="3344192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smtClean="0"/>
              <a:t>Specific Record Types</a:t>
            </a:r>
            <a:endParaRPr lang="en-US" sz="3600" dirty="0"/>
          </a:p>
        </p:txBody>
      </p:sp>
      <p:sp>
        <p:nvSpPr>
          <p:cNvPr id="2" name="Slide Number Placeholder 1"/>
          <p:cNvSpPr>
            <a:spLocks noGrp="1"/>
          </p:cNvSpPr>
          <p:nvPr>
            <p:ph type="sldNum" sz="quarter" idx="12"/>
          </p:nvPr>
        </p:nvSpPr>
        <p:spPr/>
        <p:txBody>
          <a:bodyPr/>
          <a:lstStyle/>
          <a:p>
            <a:fld id="{4C888D31-CB4F-4A24-BEC3-8C2E6C7B925D}" type="slidenum">
              <a:rPr lang="en-US" altLang="en-US" smtClean="0"/>
              <a:pPr/>
              <a:t>46</a:t>
            </a:fld>
            <a:endParaRPr lang="en-US" altLang="en-US" dirty="0"/>
          </a:p>
        </p:txBody>
      </p:sp>
    </p:spTree>
    <p:extLst>
      <p:ext uri="{BB962C8B-B14F-4D97-AF65-F5344CB8AC3E}">
        <p14:creationId xmlns:p14="http://schemas.microsoft.com/office/powerpoint/2010/main" val="1940609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defRPr/>
            </a:pPr>
            <a:r>
              <a:rPr lang="en-US" sz="2600" dirty="0">
                <a:cs typeface="Times New Roman" pitchFamily="18" charset="0"/>
              </a:rPr>
              <a:t>Sound recordings</a:t>
            </a:r>
          </a:p>
          <a:p>
            <a:pPr lvl="1" eaLnBrk="1" hangingPunct="1">
              <a:defRPr/>
            </a:pPr>
            <a:r>
              <a:rPr lang="en-US" sz="2400" dirty="0">
                <a:cs typeface="Times New Roman" pitchFamily="18" charset="0"/>
              </a:rPr>
              <a:t>Audio cassettes</a:t>
            </a:r>
          </a:p>
          <a:p>
            <a:pPr lvl="1" eaLnBrk="1" hangingPunct="1">
              <a:defRPr/>
            </a:pPr>
            <a:r>
              <a:rPr lang="en-US" sz="2400" dirty="0">
                <a:cs typeface="Times New Roman" pitchFamily="18" charset="0"/>
              </a:rPr>
              <a:t>Compact disks</a:t>
            </a:r>
          </a:p>
          <a:p>
            <a:pPr lvl="1" eaLnBrk="1" hangingPunct="1">
              <a:defRPr/>
            </a:pPr>
            <a:r>
              <a:rPr lang="en-US" sz="2400" dirty="0">
                <a:cs typeface="Times New Roman" pitchFamily="18" charset="0"/>
              </a:rPr>
              <a:t>Reel-to-reel tapes</a:t>
            </a:r>
          </a:p>
          <a:p>
            <a:pPr lvl="1" eaLnBrk="1" hangingPunct="1">
              <a:defRPr/>
            </a:pPr>
            <a:r>
              <a:rPr lang="en-US" sz="2400" dirty="0">
                <a:cs typeface="Times New Roman" pitchFamily="18" charset="0"/>
              </a:rPr>
              <a:t>Phonograph records</a:t>
            </a:r>
          </a:p>
          <a:p>
            <a:pPr eaLnBrk="1" hangingPunct="1">
              <a:defRPr/>
            </a:pPr>
            <a:r>
              <a:rPr lang="en-US" sz="2600" dirty="0">
                <a:cs typeface="Times New Roman" pitchFamily="18" charset="0"/>
              </a:rPr>
              <a:t>Motion picture films</a:t>
            </a:r>
          </a:p>
          <a:p>
            <a:pPr eaLnBrk="1" hangingPunct="1">
              <a:defRPr/>
            </a:pPr>
            <a:r>
              <a:rPr lang="en-US" sz="2600" dirty="0">
                <a:cs typeface="Times New Roman" pitchFamily="18" charset="0"/>
              </a:rPr>
              <a:t>Videocassettes</a:t>
            </a:r>
          </a:p>
          <a:p>
            <a:pPr eaLnBrk="1" hangingPunct="1">
              <a:defRPr/>
            </a:pPr>
            <a:r>
              <a:rPr lang="en-US" sz="2600" dirty="0">
                <a:cs typeface="Times New Roman" pitchFamily="18" charset="0"/>
              </a:rPr>
              <a:t>Digital versatile discs</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Specific Record Types: Audiovisual</a:t>
            </a:r>
            <a:endParaRPr lang="en-US" sz="3600" b="1" dirty="0">
              <a:solidFill>
                <a:srgbClr val="002060"/>
              </a:solidFill>
            </a:endParaRPr>
          </a:p>
        </p:txBody>
      </p:sp>
      <p:pic>
        <p:nvPicPr>
          <p:cNvPr id="4" name="Picture 5" descr="D:\Documents and Settings\phdean\Local Settings\Temporary Internet Files\Content.IE5\B2VNKM6B\MP900406477[1].jpg"/>
          <p:cNvPicPr>
            <a:picLocks noChangeAspect="1" noChangeArrowheads="1"/>
          </p:cNvPicPr>
          <p:nvPr/>
        </p:nvPicPr>
        <p:blipFill>
          <a:blip r:embed="rId2" cstate="print"/>
          <a:srcRect/>
          <a:stretch>
            <a:fillRect/>
          </a:stretch>
        </p:blipFill>
        <p:spPr bwMode="auto">
          <a:xfrm>
            <a:off x="5562600" y="1956816"/>
            <a:ext cx="2818731" cy="3524274"/>
          </a:xfrm>
          <a:prstGeom prst="rect">
            <a:avLst/>
          </a:prstGeom>
          <a:noFill/>
        </p:spPr>
      </p:pic>
      <p:sp>
        <p:nvSpPr>
          <p:cNvPr id="5" name="Slide Number Placeholder 4"/>
          <p:cNvSpPr>
            <a:spLocks noGrp="1"/>
          </p:cNvSpPr>
          <p:nvPr>
            <p:ph type="sldNum" sz="quarter" idx="11"/>
          </p:nvPr>
        </p:nvSpPr>
        <p:spPr/>
        <p:txBody>
          <a:bodyPr/>
          <a:lstStyle/>
          <a:p>
            <a:fld id="{9DB786E4-8035-4ACD-8215-75C1B14ACD03}" type="slidenum">
              <a:rPr lang="en-US" altLang="en-US" smtClean="0"/>
              <a:pPr/>
              <a:t>47</a:t>
            </a:fld>
            <a:endParaRPr lang="en-US" altLang="en-US" dirty="0"/>
          </a:p>
        </p:txBody>
      </p:sp>
    </p:spTree>
    <p:extLst>
      <p:ext uri="{BB962C8B-B14F-4D97-AF65-F5344CB8AC3E}">
        <p14:creationId xmlns:p14="http://schemas.microsoft.com/office/powerpoint/2010/main" val="41621823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419600"/>
          </a:xfrm>
        </p:spPr>
        <p:txBody>
          <a:bodyPr/>
          <a:lstStyle/>
          <a:p>
            <a:pPr eaLnBrk="1" hangingPunct="1">
              <a:lnSpc>
                <a:spcPct val="90000"/>
              </a:lnSpc>
              <a:defRPr/>
            </a:pPr>
            <a:r>
              <a:rPr lang="en-US" sz="2800" dirty="0">
                <a:latin typeface="Trebuchet MS" panose="020B0603020202020204" pitchFamily="34" charset="0"/>
                <a:cs typeface="Times New Roman" pitchFamily="18" charset="0"/>
              </a:rPr>
              <a:t>Printed material by [creator]</a:t>
            </a:r>
          </a:p>
          <a:p>
            <a:pPr lvl="1" eaLnBrk="1" hangingPunct="1">
              <a:lnSpc>
                <a:spcPct val="90000"/>
              </a:lnSpc>
              <a:defRPr/>
            </a:pPr>
            <a:r>
              <a:rPr lang="en-US" sz="2400" dirty="0">
                <a:latin typeface="Trebuchet MS" panose="020B0603020202020204" pitchFamily="34" charset="0"/>
                <a:cs typeface="Times New Roman" pitchFamily="18" charset="0"/>
              </a:rPr>
              <a:t>Articles</a:t>
            </a:r>
          </a:p>
          <a:p>
            <a:pPr lvl="1" eaLnBrk="1" hangingPunct="1">
              <a:lnSpc>
                <a:spcPct val="90000"/>
              </a:lnSpc>
              <a:defRPr/>
            </a:pPr>
            <a:r>
              <a:rPr lang="en-US" sz="2400" dirty="0">
                <a:latin typeface="Trebuchet MS" panose="020B0603020202020204" pitchFamily="34" charset="0"/>
                <a:cs typeface="Times New Roman" pitchFamily="18" charset="0"/>
              </a:rPr>
              <a:t>Newspaper clippings</a:t>
            </a:r>
          </a:p>
          <a:p>
            <a:pPr eaLnBrk="1" hangingPunct="1">
              <a:lnSpc>
                <a:spcPct val="90000"/>
              </a:lnSpc>
              <a:defRPr/>
            </a:pPr>
            <a:r>
              <a:rPr lang="en-US" sz="2800" dirty="0">
                <a:latin typeface="Trebuchet MS" panose="020B0603020202020204" pitchFamily="34" charset="0"/>
                <a:cs typeface="Times New Roman" pitchFamily="18" charset="0"/>
              </a:rPr>
              <a:t>Printed material about [creator]</a:t>
            </a:r>
          </a:p>
          <a:p>
            <a:pPr lvl="1" eaLnBrk="1" hangingPunct="1">
              <a:lnSpc>
                <a:spcPct val="90000"/>
              </a:lnSpc>
              <a:defRPr/>
            </a:pPr>
            <a:r>
              <a:rPr lang="en-US" sz="2400" dirty="0">
                <a:latin typeface="Trebuchet MS" panose="020B0603020202020204" pitchFamily="34" charset="0"/>
                <a:cs typeface="Times New Roman" pitchFamily="18" charset="0"/>
              </a:rPr>
              <a:t>Articles</a:t>
            </a:r>
          </a:p>
          <a:p>
            <a:pPr lvl="1" eaLnBrk="1" hangingPunct="1">
              <a:lnSpc>
                <a:spcPct val="90000"/>
              </a:lnSpc>
              <a:defRPr/>
            </a:pPr>
            <a:r>
              <a:rPr lang="en-US" sz="2400" dirty="0">
                <a:latin typeface="Trebuchet MS" panose="020B0603020202020204" pitchFamily="34" charset="0"/>
                <a:cs typeface="Times New Roman" pitchFamily="18" charset="0"/>
              </a:rPr>
              <a:t>Newspaper clippings</a:t>
            </a:r>
          </a:p>
          <a:p>
            <a:pPr lvl="1" eaLnBrk="1" hangingPunct="1">
              <a:lnSpc>
                <a:spcPct val="90000"/>
              </a:lnSpc>
              <a:defRPr/>
            </a:pPr>
            <a:r>
              <a:rPr lang="en-US" sz="2400" dirty="0">
                <a:latin typeface="Trebuchet MS" panose="020B0603020202020204" pitchFamily="34" charset="0"/>
                <a:cs typeface="Times New Roman" pitchFamily="18" charset="0"/>
              </a:rPr>
              <a:t>Promotional materials</a:t>
            </a:r>
          </a:p>
          <a:p>
            <a:pPr lvl="1" eaLnBrk="1" hangingPunct="1">
              <a:lnSpc>
                <a:spcPct val="90000"/>
              </a:lnSpc>
              <a:defRPr/>
            </a:pPr>
            <a:r>
              <a:rPr lang="en-US" sz="2400" dirty="0">
                <a:latin typeface="Trebuchet MS" panose="020B0603020202020204" pitchFamily="34" charset="0"/>
                <a:cs typeface="Times New Roman" pitchFamily="18" charset="0"/>
              </a:rPr>
              <a:t>Reviews</a:t>
            </a:r>
          </a:p>
          <a:p>
            <a:pPr eaLnBrk="1" hangingPunct="1">
              <a:lnSpc>
                <a:spcPct val="90000"/>
              </a:lnSpc>
              <a:defRPr/>
            </a:pPr>
            <a:r>
              <a:rPr lang="en-US" sz="2800" dirty="0">
                <a:latin typeface="Trebuchet MS" panose="020B0603020202020204" pitchFamily="34" charset="0"/>
                <a:cs typeface="Times New Roman" pitchFamily="18" charset="0"/>
              </a:rPr>
              <a:t>Other printed material</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Specific Record Types: </a:t>
            </a:r>
            <a:br>
              <a:rPr lang="en-US" sz="3600" b="1" dirty="0" smtClean="0">
                <a:solidFill>
                  <a:srgbClr val="002060"/>
                </a:solidFill>
              </a:rPr>
            </a:br>
            <a:r>
              <a:rPr lang="en-US" sz="3600" b="1" dirty="0" smtClean="0">
                <a:solidFill>
                  <a:srgbClr val="002060"/>
                </a:solidFill>
              </a:rPr>
              <a:t>Printed Materials</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48</a:t>
            </a:fld>
            <a:endParaRPr lang="en-US" altLang="en-US" dirty="0"/>
          </a:p>
        </p:txBody>
      </p:sp>
    </p:spTree>
    <p:extLst>
      <p:ext uri="{BB962C8B-B14F-4D97-AF65-F5344CB8AC3E}">
        <p14:creationId xmlns:p14="http://schemas.microsoft.com/office/powerpoint/2010/main" val="1772168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b="1" dirty="0" smtClean="0">
                <a:solidFill>
                  <a:srgbClr val="002060"/>
                </a:solidFill>
              </a:rPr>
              <a:t>Specific Record Types: Photographs</a:t>
            </a:r>
            <a:endParaRPr lang="en-US" sz="3600" b="1" dirty="0">
              <a:solidFill>
                <a:srgbClr val="002060"/>
              </a:solidFill>
            </a:endParaRPr>
          </a:p>
        </p:txBody>
      </p:sp>
      <p:sp>
        <p:nvSpPr>
          <p:cNvPr id="4" name="Content Placeholder 3"/>
          <p:cNvSpPr>
            <a:spLocks noGrp="1"/>
          </p:cNvSpPr>
          <p:nvPr>
            <p:ph sz="half" idx="1"/>
          </p:nvPr>
        </p:nvSpPr>
        <p:spPr/>
        <p:txBody>
          <a:bodyPr/>
          <a:lstStyle/>
          <a:p>
            <a:pPr eaLnBrk="1" hangingPunct="1">
              <a:defRPr/>
            </a:pPr>
            <a:r>
              <a:rPr lang="en-US" sz="3200" dirty="0">
                <a:cs typeface="Times New Roman" pitchFamily="18" charset="0"/>
              </a:rPr>
              <a:t>Portraits</a:t>
            </a:r>
          </a:p>
          <a:p>
            <a:pPr eaLnBrk="1" hangingPunct="1">
              <a:defRPr/>
            </a:pPr>
            <a:r>
              <a:rPr lang="en-US" sz="3200" dirty="0">
                <a:cs typeface="Times New Roman" pitchFamily="18" charset="0"/>
              </a:rPr>
              <a:t>Family</a:t>
            </a:r>
          </a:p>
          <a:p>
            <a:pPr eaLnBrk="1" hangingPunct="1">
              <a:defRPr/>
            </a:pPr>
            <a:r>
              <a:rPr lang="en-US" sz="3200" dirty="0">
                <a:cs typeface="Times New Roman" pitchFamily="18" charset="0"/>
              </a:rPr>
              <a:t>People</a:t>
            </a:r>
          </a:p>
          <a:p>
            <a:pPr eaLnBrk="1" hangingPunct="1">
              <a:defRPr/>
            </a:pPr>
            <a:r>
              <a:rPr lang="en-US" sz="3200" dirty="0">
                <a:cs typeface="Times New Roman" pitchFamily="18" charset="0"/>
              </a:rPr>
              <a:t>Places</a:t>
            </a:r>
          </a:p>
          <a:p>
            <a:pPr eaLnBrk="1" hangingPunct="1">
              <a:defRPr/>
            </a:pPr>
            <a:r>
              <a:rPr lang="en-US" sz="3200" dirty="0">
                <a:cs typeface="Times New Roman" pitchFamily="18" charset="0"/>
              </a:rPr>
              <a:t>Events</a:t>
            </a:r>
          </a:p>
          <a:p>
            <a:pPr eaLnBrk="1" hangingPunct="1">
              <a:defRPr/>
            </a:pPr>
            <a:r>
              <a:rPr lang="en-US" sz="3200" dirty="0">
                <a:cs typeface="Times New Roman" pitchFamily="18" charset="0"/>
              </a:rPr>
              <a:t>Photograph albums</a:t>
            </a:r>
          </a:p>
          <a:p>
            <a:endParaRPr lang="en-US" dirty="0"/>
          </a:p>
        </p:txBody>
      </p:sp>
      <p:pic>
        <p:nvPicPr>
          <p:cNvPr id="6" name="Content Placeholder 5"/>
          <p:cNvPicPr>
            <a:picLocks noGrp="1" noChangeAspect="1"/>
          </p:cNvPicPr>
          <p:nvPr>
            <p:ph sz="half" idx="2"/>
          </p:nvPr>
        </p:nvPicPr>
        <p:blipFill>
          <a:blip r:embed="rId2"/>
          <a:stretch>
            <a:fillRect/>
          </a:stretch>
        </p:blipFill>
        <p:spPr>
          <a:xfrm>
            <a:off x="5791200" y="1636667"/>
            <a:ext cx="3127519" cy="2517866"/>
          </a:xfrm>
          <a:prstGeom prst="rect">
            <a:avLst/>
          </a:prstGeom>
        </p:spPr>
      </p:pic>
      <p:pic>
        <p:nvPicPr>
          <p:cNvPr id="7" name="Picture 6"/>
          <p:cNvPicPr>
            <a:picLocks noChangeAspect="1"/>
          </p:cNvPicPr>
          <p:nvPr/>
        </p:nvPicPr>
        <p:blipFill>
          <a:blip r:embed="rId3"/>
          <a:stretch>
            <a:fillRect/>
          </a:stretch>
        </p:blipFill>
        <p:spPr>
          <a:xfrm>
            <a:off x="4367409" y="3810000"/>
            <a:ext cx="2383743" cy="2743438"/>
          </a:xfrm>
          <a:prstGeom prst="rect">
            <a:avLst/>
          </a:prstGeom>
        </p:spPr>
      </p:pic>
      <p:sp>
        <p:nvSpPr>
          <p:cNvPr id="2" name="Slide Number Placeholder 1"/>
          <p:cNvSpPr>
            <a:spLocks noGrp="1"/>
          </p:cNvSpPr>
          <p:nvPr>
            <p:ph type="sldNum" sz="quarter" idx="11"/>
          </p:nvPr>
        </p:nvSpPr>
        <p:spPr/>
        <p:txBody>
          <a:bodyPr/>
          <a:lstStyle/>
          <a:p>
            <a:fld id="{4C55F528-0295-4E0B-98D7-A11630802D80}" type="slidenum">
              <a:rPr lang="en-US" altLang="en-US" smtClean="0"/>
              <a:pPr/>
              <a:t>49</a:t>
            </a:fld>
            <a:endParaRPr lang="en-US" altLang="en-US" dirty="0"/>
          </a:p>
        </p:txBody>
      </p:sp>
    </p:spTree>
    <p:extLst>
      <p:ext uri="{BB962C8B-B14F-4D97-AF65-F5344CB8AC3E}">
        <p14:creationId xmlns:p14="http://schemas.microsoft.com/office/powerpoint/2010/main" val="1133984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p:txBody>
          <a:bodyPr/>
          <a:lstStyle/>
          <a:p>
            <a:pPr eaLnBrk="1" hangingPunct="1">
              <a:buNone/>
              <a:defRPr/>
            </a:pPr>
            <a:r>
              <a:rPr lang="en-US" b="1" dirty="0">
                <a:cs typeface="Times New Roman" pitchFamily="18" charset="0"/>
              </a:rPr>
              <a:t>Arrangement:  </a:t>
            </a:r>
            <a:r>
              <a:rPr lang="en-US" dirty="0">
                <a:cs typeface="Times New Roman" pitchFamily="18" charset="0"/>
              </a:rPr>
              <a:t>Process of physically organizing materials</a:t>
            </a:r>
          </a:p>
          <a:p>
            <a:pPr lvl="1" eaLnBrk="1" hangingPunct="1">
              <a:buFont typeface="Wingdings" pitchFamily="2" charset="2"/>
              <a:buChar char="§"/>
              <a:defRPr/>
            </a:pPr>
            <a:r>
              <a:rPr lang="en-US" sz="3200" dirty="0">
                <a:cs typeface="Times New Roman" pitchFamily="18" charset="0"/>
              </a:rPr>
              <a:t>Determining intellectual placement</a:t>
            </a:r>
          </a:p>
          <a:p>
            <a:pPr lvl="1" eaLnBrk="1" hangingPunct="1">
              <a:buFont typeface="Wingdings" pitchFamily="2" charset="2"/>
              <a:buChar char="§"/>
              <a:defRPr/>
            </a:pPr>
            <a:r>
              <a:rPr lang="en-US" sz="3200" dirty="0">
                <a:cs typeface="Times New Roman" pitchFamily="18" charset="0"/>
              </a:rPr>
              <a:t>Examining the records to determine existing order and devise work plan</a:t>
            </a:r>
          </a:p>
          <a:p>
            <a:pPr lvl="1" eaLnBrk="1" hangingPunct="1">
              <a:buFont typeface="Wingdings" pitchFamily="2" charset="2"/>
              <a:buChar char="§"/>
              <a:defRPr/>
            </a:pPr>
            <a:r>
              <a:rPr lang="en-US" sz="3200" dirty="0">
                <a:cs typeface="Times New Roman" pitchFamily="18" charset="0"/>
              </a:rPr>
              <a:t>Processing or physical arrangement</a:t>
            </a:r>
          </a:p>
          <a:p>
            <a:pPr eaLnBrk="1" hangingPunct="1"/>
            <a:endParaRPr lang="en-US" altLang="en-US" dirty="0" smtClean="0"/>
          </a:p>
        </p:txBody>
      </p:sp>
      <p:sp>
        <p:nvSpPr>
          <p:cNvPr id="8195" name="Rectangle 2"/>
          <p:cNvSpPr>
            <a:spLocks noGrp="1" noChangeArrowheads="1"/>
          </p:cNvSpPr>
          <p:nvPr>
            <p:ph type="title"/>
          </p:nvPr>
        </p:nvSpPr>
        <p:spPr/>
        <p:txBody>
          <a:bodyPr/>
          <a:lstStyle/>
          <a:p>
            <a:pPr eaLnBrk="1" hangingPunct="1"/>
            <a:r>
              <a:rPr lang="en-US" altLang="en-US" sz="3600" b="1" dirty="0" smtClean="0">
                <a:solidFill>
                  <a:srgbClr val="002060"/>
                </a:solidFill>
              </a:rPr>
              <a:t>Goals of Arrangement</a:t>
            </a: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5</a:t>
            </a:fld>
            <a:endParaRPr lang="en-US"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eaLnBrk="1" hangingPunct="1">
              <a:defRPr/>
            </a:pPr>
            <a:r>
              <a:rPr lang="en-US" sz="3600" dirty="0">
                <a:cs typeface="Times New Roman" pitchFamily="18" charset="0"/>
              </a:rPr>
              <a:t>Writings by [creator]</a:t>
            </a:r>
          </a:p>
          <a:p>
            <a:pPr lvl="1" eaLnBrk="1" hangingPunct="1">
              <a:defRPr/>
            </a:pPr>
            <a:r>
              <a:rPr lang="en-US" sz="3600" dirty="0">
                <a:cs typeface="Times New Roman" pitchFamily="18" charset="0"/>
              </a:rPr>
              <a:t>Notebooks</a:t>
            </a:r>
          </a:p>
          <a:p>
            <a:pPr lvl="1" eaLnBrk="1" hangingPunct="1">
              <a:defRPr/>
            </a:pPr>
            <a:r>
              <a:rPr lang="en-US" sz="3600" dirty="0">
                <a:cs typeface="Times New Roman" pitchFamily="18" charset="0"/>
              </a:rPr>
              <a:t>Type of writing</a:t>
            </a:r>
          </a:p>
          <a:p>
            <a:pPr eaLnBrk="1" hangingPunct="1">
              <a:defRPr/>
            </a:pPr>
            <a:r>
              <a:rPr lang="en-US" sz="3600" dirty="0">
                <a:cs typeface="Times New Roman" pitchFamily="18" charset="0"/>
              </a:rPr>
              <a:t>Writings about [creator]</a:t>
            </a:r>
          </a:p>
          <a:p>
            <a:pPr eaLnBrk="1" hangingPunct="1">
              <a:defRPr/>
            </a:pPr>
            <a:r>
              <a:rPr lang="en-US" sz="3600" dirty="0">
                <a:cs typeface="Times New Roman" pitchFamily="18" charset="0"/>
              </a:rPr>
              <a:t>Writings by others</a:t>
            </a:r>
          </a:p>
          <a:p>
            <a:endParaRPr lang="en-US" dirty="0"/>
          </a:p>
        </p:txBody>
      </p:sp>
      <p:sp>
        <p:nvSpPr>
          <p:cNvPr id="5" name="Title 4"/>
          <p:cNvSpPr>
            <a:spLocks noGrp="1"/>
          </p:cNvSpPr>
          <p:nvPr>
            <p:ph type="title"/>
          </p:nvPr>
        </p:nvSpPr>
        <p:spPr/>
        <p:txBody>
          <a:bodyPr/>
          <a:lstStyle/>
          <a:p>
            <a:r>
              <a:rPr lang="en-US" sz="3600" b="1" dirty="0" smtClean="0">
                <a:solidFill>
                  <a:srgbClr val="002060"/>
                </a:solidFill>
              </a:rPr>
              <a:t>Specific Record Types: Writings (manuscripts/typescripts)</a:t>
            </a:r>
            <a:endParaRPr lang="en-US" sz="3600" b="1" dirty="0">
              <a:solidFill>
                <a:srgbClr val="002060"/>
              </a:solidFill>
            </a:endParaRP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50</a:t>
            </a:fld>
            <a:endParaRPr lang="en-US" altLang="en-US" dirty="0"/>
          </a:p>
        </p:txBody>
      </p:sp>
    </p:spTree>
    <p:extLst>
      <p:ext uri="{BB962C8B-B14F-4D97-AF65-F5344CB8AC3E}">
        <p14:creationId xmlns:p14="http://schemas.microsoft.com/office/powerpoint/2010/main" val="13959943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defRPr/>
            </a:pPr>
            <a:r>
              <a:rPr lang="en-US" dirty="0">
                <a:cs typeface="Times New Roman" pitchFamily="18" charset="0"/>
              </a:rPr>
              <a:t>Catch all</a:t>
            </a:r>
          </a:p>
          <a:p>
            <a:pPr eaLnBrk="1" hangingPunct="1">
              <a:defRPr/>
            </a:pPr>
            <a:r>
              <a:rPr lang="en-US" dirty="0">
                <a:cs typeface="Times New Roman" pitchFamily="18" charset="0"/>
              </a:rPr>
              <a:t>Usually arranged alphabetically by type of material.</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Specific Record Types: Additional/Other papers</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51</a:t>
            </a:fld>
            <a:endParaRPr lang="en-US" altLang="en-US" dirty="0"/>
          </a:p>
        </p:txBody>
      </p:sp>
    </p:spTree>
    <p:extLst>
      <p:ext uri="{BB962C8B-B14F-4D97-AF65-F5344CB8AC3E}">
        <p14:creationId xmlns:p14="http://schemas.microsoft.com/office/powerpoint/2010/main" val="4459493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600" b="1" dirty="0" smtClean="0">
                <a:solidFill>
                  <a:schemeClr val="bg1"/>
                </a:solidFill>
              </a:rPr>
              <a:t>Exercise #3</a:t>
            </a:r>
            <a:endParaRPr lang="en-US" sz="3600" b="1" dirty="0">
              <a:solidFill>
                <a:schemeClr val="bg1"/>
              </a:solidFill>
            </a:endParaRPr>
          </a:p>
        </p:txBody>
      </p:sp>
      <p:sp>
        <p:nvSpPr>
          <p:cNvPr id="2" name="Content Placeholder 1"/>
          <p:cNvSpPr>
            <a:spLocks noGrp="1"/>
          </p:cNvSpPr>
          <p:nvPr>
            <p:ph type="subTitle" idx="1"/>
          </p:nvPr>
        </p:nvSpPr>
        <p:spPr/>
        <p:txBody>
          <a:bodyPr/>
          <a:lstStyle/>
          <a:p>
            <a:r>
              <a:rPr lang="en-US" dirty="0">
                <a:cs typeface="Times New Roman" pitchFamily="18" charset="0"/>
              </a:rPr>
              <a:t>Organizational records - additions</a:t>
            </a:r>
          </a:p>
          <a:p>
            <a:endParaRPr lang="en-US" dirty="0"/>
          </a:p>
        </p:txBody>
      </p:sp>
      <p:sp>
        <p:nvSpPr>
          <p:cNvPr id="4" name="Slide Number Placeholder 3"/>
          <p:cNvSpPr>
            <a:spLocks noGrp="1"/>
          </p:cNvSpPr>
          <p:nvPr>
            <p:ph type="sldNum" sz="quarter" idx="12"/>
          </p:nvPr>
        </p:nvSpPr>
        <p:spPr/>
        <p:txBody>
          <a:bodyPr/>
          <a:lstStyle/>
          <a:p>
            <a:fld id="{4C888D31-CB4F-4A24-BEC3-8C2E6C7B925D}" type="slidenum">
              <a:rPr lang="en-US" altLang="en-US" smtClean="0"/>
              <a:pPr/>
              <a:t>52</a:t>
            </a:fld>
            <a:endParaRPr lang="en-US" altLang="en-US" dirty="0"/>
          </a:p>
        </p:txBody>
      </p:sp>
    </p:spTree>
    <p:extLst>
      <p:ext uri="{BB962C8B-B14F-4D97-AF65-F5344CB8AC3E}">
        <p14:creationId xmlns:p14="http://schemas.microsoft.com/office/powerpoint/2010/main" val="2018994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smtClean="0"/>
              <a:t>Physical Arrangement</a:t>
            </a:r>
            <a:endParaRPr lang="en-US" sz="4000" dirty="0"/>
          </a:p>
        </p:txBody>
      </p:sp>
      <p:sp>
        <p:nvSpPr>
          <p:cNvPr id="2" name="Slide Number Placeholder 1"/>
          <p:cNvSpPr>
            <a:spLocks noGrp="1"/>
          </p:cNvSpPr>
          <p:nvPr>
            <p:ph type="sldNum" sz="quarter" idx="12"/>
          </p:nvPr>
        </p:nvSpPr>
        <p:spPr/>
        <p:txBody>
          <a:bodyPr/>
          <a:lstStyle/>
          <a:p>
            <a:fld id="{4C888D31-CB4F-4A24-BEC3-8C2E6C7B925D}" type="slidenum">
              <a:rPr lang="en-US" altLang="en-US" smtClean="0"/>
              <a:pPr/>
              <a:t>53</a:t>
            </a:fld>
            <a:endParaRPr lang="en-US" altLang="en-US" dirty="0"/>
          </a:p>
        </p:txBody>
      </p:sp>
    </p:spTree>
    <p:extLst>
      <p:ext uri="{BB962C8B-B14F-4D97-AF65-F5344CB8AC3E}">
        <p14:creationId xmlns:p14="http://schemas.microsoft.com/office/powerpoint/2010/main" val="5200294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defRPr/>
            </a:pPr>
            <a:r>
              <a:rPr lang="en-US" dirty="0">
                <a:cs typeface="Times New Roman" pitchFamily="18" charset="0"/>
              </a:rPr>
              <a:t>Process to the appropriate level</a:t>
            </a:r>
          </a:p>
          <a:p>
            <a:pPr eaLnBrk="1" hangingPunct="1">
              <a:defRPr/>
            </a:pPr>
            <a:r>
              <a:rPr lang="en-US" dirty="0">
                <a:cs typeface="Times New Roman" pitchFamily="18" charset="0"/>
              </a:rPr>
              <a:t>Sort first by record type or series</a:t>
            </a:r>
          </a:p>
          <a:p>
            <a:pPr eaLnBrk="1" hangingPunct="1">
              <a:defRPr/>
            </a:pPr>
            <a:r>
              <a:rPr lang="en-US" dirty="0">
                <a:cs typeface="Times New Roman" pitchFamily="18" charset="0"/>
              </a:rPr>
              <a:t>Keep refining</a:t>
            </a:r>
          </a:p>
          <a:p>
            <a:pPr eaLnBrk="1" hangingPunct="1">
              <a:defRPr/>
            </a:pPr>
            <a:r>
              <a:rPr lang="en-US" dirty="0">
                <a:cs typeface="Times New Roman" pitchFamily="18" charset="0"/>
              </a:rPr>
              <a:t>Don’t forget to label boxes</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Physical Arrangement: Sorting</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54</a:t>
            </a:fld>
            <a:endParaRPr lang="en-US" altLang="en-US" dirty="0"/>
          </a:p>
        </p:txBody>
      </p:sp>
    </p:spTree>
    <p:extLst>
      <p:ext uri="{BB962C8B-B14F-4D97-AF65-F5344CB8AC3E}">
        <p14:creationId xmlns:p14="http://schemas.microsoft.com/office/powerpoint/2010/main" val="724185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762000"/>
          </a:xfrm>
        </p:spPr>
        <p:txBody>
          <a:bodyPr/>
          <a:lstStyle/>
          <a:p>
            <a:r>
              <a:rPr lang="en-US" sz="3600" b="1" dirty="0" smtClean="0">
                <a:solidFill>
                  <a:srgbClr val="002060"/>
                </a:solidFill>
              </a:rPr>
              <a:t>Sorting</a:t>
            </a:r>
            <a:endParaRPr lang="en-US" sz="3600" b="1" dirty="0">
              <a:solidFill>
                <a:srgbClr val="002060"/>
              </a:solidFill>
            </a:endParaRPr>
          </a:p>
        </p:txBody>
      </p:sp>
      <p:pic>
        <p:nvPicPr>
          <p:cNvPr id="4" name="Picture 3"/>
          <p:cNvPicPr>
            <a:picLocks noChangeAspect="1"/>
          </p:cNvPicPr>
          <p:nvPr/>
        </p:nvPicPr>
        <p:blipFill>
          <a:blip r:embed="rId3"/>
          <a:stretch>
            <a:fillRect/>
          </a:stretch>
        </p:blipFill>
        <p:spPr>
          <a:xfrm>
            <a:off x="457200" y="1219200"/>
            <a:ext cx="8169348" cy="5255207"/>
          </a:xfrm>
          <a:prstGeom prst="rect">
            <a:avLst/>
          </a:prstGeom>
        </p:spPr>
      </p:pic>
      <p:sp>
        <p:nvSpPr>
          <p:cNvPr id="2" name="Slide Number Placeholder 1"/>
          <p:cNvSpPr>
            <a:spLocks noGrp="1"/>
          </p:cNvSpPr>
          <p:nvPr>
            <p:ph type="sldNum" sz="quarter" idx="11"/>
          </p:nvPr>
        </p:nvSpPr>
        <p:spPr/>
        <p:txBody>
          <a:bodyPr/>
          <a:lstStyle/>
          <a:p>
            <a:fld id="{9272F53B-E9C5-4FB5-ABB0-8EE6AD3DD353}" type="slidenum">
              <a:rPr lang="en-US" altLang="en-US" smtClean="0"/>
              <a:pPr/>
              <a:t>55</a:t>
            </a:fld>
            <a:endParaRPr lang="en-US" altLang="en-US" dirty="0"/>
          </a:p>
        </p:txBody>
      </p:sp>
    </p:spTree>
    <p:extLst>
      <p:ext uri="{BB962C8B-B14F-4D97-AF65-F5344CB8AC3E}">
        <p14:creationId xmlns:p14="http://schemas.microsoft.com/office/powerpoint/2010/main" val="16393974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762" y="719093"/>
            <a:ext cx="8998476" cy="5419814"/>
          </a:xfrm>
          <a:prstGeom prst="rect">
            <a:avLst/>
          </a:prstGeom>
        </p:spPr>
      </p:pic>
      <p:sp>
        <p:nvSpPr>
          <p:cNvPr id="2" name="Slide Number Placeholder 1"/>
          <p:cNvSpPr>
            <a:spLocks noGrp="1"/>
          </p:cNvSpPr>
          <p:nvPr>
            <p:ph type="sldNum" sz="quarter" idx="11"/>
          </p:nvPr>
        </p:nvSpPr>
        <p:spPr/>
        <p:txBody>
          <a:bodyPr/>
          <a:lstStyle/>
          <a:p>
            <a:fld id="{9272F53B-E9C5-4FB5-ABB0-8EE6AD3DD353}" type="slidenum">
              <a:rPr lang="en-US" altLang="en-US" smtClean="0"/>
              <a:pPr/>
              <a:t>56</a:t>
            </a:fld>
            <a:endParaRPr lang="en-US" altLang="en-US" dirty="0"/>
          </a:p>
        </p:txBody>
      </p:sp>
    </p:spTree>
    <p:extLst>
      <p:ext uri="{BB962C8B-B14F-4D97-AF65-F5344CB8AC3E}">
        <p14:creationId xmlns:p14="http://schemas.microsoft.com/office/powerpoint/2010/main" val="6680973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1100330"/>
            <a:ext cx="3907875" cy="4676037"/>
          </a:xfrm>
          <a:prstGeom prst="rect">
            <a:avLst/>
          </a:prstGeom>
        </p:spPr>
      </p:pic>
      <p:pic>
        <p:nvPicPr>
          <p:cNvPr id="4" name="Picture 3"/>
          <p:cNvPicPr>
            <a:picLocks noChangeAspect="1"/>
          </p:cNvPicPr>
          <p:nvPr/>
        </p:nvPicPr>
        <p:blipFill>
          <a:blip r:embed="rId3"/>
          <a:stretch>
            <a:fillRect/>
          </a:stretch>
        </p:blipFill>
        <p:spPr>
          <a:xfrm>
            <a:off x="4800600" y="1136910"/>
            <a:ext cx="3761558" cy="4602879"/>
          </a:xfrm>
          <a:prstGeom prst="rect">
            <a:avLst/>
          </a:prstGeom>
        </p:spPr>
      </p:pic>
      <p:sp>
        <p:nvSpPr>
          <p:cNvPr id="2" name="Slide Number Placeholder 1"/>
          <p:cNvSpPr>
            <a:spLocks noGrp="1"/>
          </p:cNvSpPr>
          <p:nvPr>
            <p:ph type="sldNum" sz="quarter" idx="11"/>
          </p:nvPr>
        </p:nvSpPr>
        <p:spPr/>
        <p:txBody>
          <a:bodyPr/>
          <a:lstStyle/>
          <a:p>
            <a:fld id="{7859F35F-4EC3-4B5A-B899-B26134A4B26B}" type="slidenum">
              <a:rPr lang="en-US" altLang="en-US" smtClean="0"/>
              <a:pPr/>
              <a:t>57</a:t>
            </a:fld>
            <a:endParaRPr lang="en-US" altLang="en-US" dirty="0"/>
          </a:p>
        </p:txBody>
      </p:sp>
    </p:spTree>
    <p:extLst>
      <p:ext uri="{BB962C8B-B14F-4D97-AF65-F5344CB8AC3E}">
        <p14:creationId xmlns:p14="http://schemas.microsoft.com/office/powerpoint/2010/main" val="41883281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Physical Arrangement: </a:t>
            </a:r>
            <a:br>
              <a:rPr lang="en-US" sz="3600" b="1" dirty="0" smtClean="0">
                <a:solidFill>
                  <a:srgbClr val="002060"/>
                </a:solidFill>
              </a:rPr>
            </a:br>
            <a:r>
              <a:rPr lang="en-US" sz="3600" b="1" dirty="0" smtClean="0">
                <a:solidFill>
                  <a:srgbClr val="002060"/>
                </a:solidFill>
              </a:rPr>
              <a:t>Collecting Descriptive Notes</a:t>
            </a:r>
            <a:endParaRPr lang="en-US" sz="3600" b="1" dirty="0">
              <a:solidFill>
                <a:srgbClr val="002060"/>
              </a:solidFill>
            </a:endParaRPr>
          </a:p>
        </p:txBody>
      </p:sp>
      <p:sp>
        <p:nvSpPr>
          <p:cNvPr id="3" name="Content Placeholder 2"/>
          <p:cNvSpPr>
            <a:spLocks noGrp="1"/>
          </p:cNvSpPr>
          <p:nvPr>
            <p:ph sz="half" idx="1"/>
          </p:nvPr>
        </p:nvSpPr>
        <p:spPr>
          <a:xfrm>
            <a:off x="457200" y="1981200"/>
            <a:ext cx="4038600" cy="4572000"/>
          </a:xfrm>
        </p:spPr>
        <p:txBody>
          <a:bodyPr/>
          <a:lstStyle/>
          <a:p>
            <a:pPr eaLnBrk="1" hangingPunct="1">
              <a:defRPr/>
            </a:pPr>
            <a:r>
              <a:rPr lang="en-US" dirty="0">
                <a:cs typeface="Times New Roman" pitchFamily="18" charset="0"/>
              </a:rPr>
              <a:t>Careful note taking</a:t>
            </a:r>
          </a:p>
          <a:p>
            <a:pPr eaLnBrk="1" hangingPunct="1">
              <a:defRPr/>
            </a:pPr>
            <a:r>
              <a:rPr lang="en-US" dirty="0">
                <a:cs typeface="Times New Roman" pitchFamily="18" charset="0"/>
              </a:rPr>
              <a:t>Collect information:</a:t>
            </a:r>
          </a:p>
          <a:p>
            <a:pPr lvl="1" eaLnBrk="1" hangingPunct="1">
              <a:defRPr/>
            </a:pPr>
            <a:r>
              <a:rPr lang="en-US" dirty="0">
                <a:cs typeface="Times New Roman" pitchFamily="18" charset="0"/>
              </a:rPr>
              <a:t>Creator of collection</a:t>
            </a:r>
          </a:p>
          <a:p>
            <a:pPr lvl="1" eaLnBrk="1" hangingPunct="1">
              <a:defRPr/>
            </a:pPr>
            <a:r>
              <a:rPr lang="en-US" dirty="0">
                <a:cs typeface="Times New Roman" pitchFamily="18" charset="0"/>
              </a:rPr>
              <a:t>Subject content</a:t>
            </a:r>
          </a:p>
          <a:p>
            <a:pPr lvl="1" eaLnBrk="1" hangingPunct="1">
              <a:defRPr/>
            </a:pPr>
            <a:r>
              <a:rPr lang="en-US" dirty="0">
                <a:cs typeface="Times New Roman" pitchFamily="18" charset="0"/>
              </a:rPr>
              <a:t>Functions documented</a:t>
            </a:r>
          </a:p>
          <a:p>
            <a:pPr lvl="1" eaLnBrk="1" hangingPunct="1">
              <a:defRPr/>
            </a:pPr>
            <a:r>
              <a:rPr lang="en-US" dirty="0">
                <a:cs typeface="Times New Roman" pitchFamily="18" charset="0"/>
              </a:rPr>
              <a:t>Major correspondents</a:t>
            </a:r>
          </a:p>
          <a:p>
            <a:pPr lvl="1" eaLnBrk="1" hangingPunct="1">
              <a:defRPr/>
            </a:pPr>
            <a:r>
              <a:rPr lang="en-US" dirty="0">
                <a:cs typeface="Times New Roman" pitchFamily="18" charset="0"/>
              </a:rPr>
              <a:t>Significant people, events and places</a:t>
            </a:r>
          </a:p>
        </p:txBody>
      </p:sp>
      <p:sp>
        <p:nvSpPr>
          <p:cNvPr id="4" name="Content Placeholder 3"/>
          <p:cNvSpPr>
            <a:spLocks noGrp="1"/>
          </p:cNvSpPr>
          <p:nvPr>
            <p:ph sz="half" idx="2"/>
          </p:nvPr>
        </p:nvSpPr>
        <p:spPr/>
        <p:txBody>
          <a:bodyPr/>
          <a:lstStyle/>
          <a:p>
            <a:pPr eaLnBrk="1" hangingPunct="1">
              <a:defRPr/>
            </a:pPr>
            <a:r>
              <a:rPr lang="en-US" dirty="0">
                <a:cs typeface="Times New Roman" pitchFamily="18" charset="0"/>
              </a:rPr>
              <a:t>Don’t forget to note:</a:t>
            </a:r>
          </a:p>
          <a:p>
            <a:pPr lvl="1" eaLnBrk="1" hangingPunct="1">
              <a:defRPr/>
            </a:pPr>
            <a:r>
              <a:rPr lang="en-US" dirty="0">
                <a:cs typeface="Times New Roman" pitchFamily="18" charset="0"/>
              </a:rPr>
              <a:t>Collection strengths</a:t>
            </a:r>
          </a:p>
          <a:p>
            <a:pPr lvl="1" eaLnBrk="1" hangingPunct="1">
              <a:defRPr/>
            </a:pPr>
            <a:r>
              <a:rPr lang="en-US" dirty="0">
                <a:cs typeface="Times New Roman" pitchFamily="18" charset="0"/>
              </a:rPr>
              <a:t>Collection weaknesses</a:t>
            </a:r>
          </a:p>
          <a:p>
            <a:pPr lvl="1" eaLnBrk="1" hangingPunct="1">
              <a:defRPr/>
            </a:pPr>
            <a:r>
              <a:rPr lang="en-US" dirty="0">
                <a:cs typeface="Times New Roman" pitchFamily="18" charset="0"/>
              </a:rPr>
              <a:t>GAPS!!</a:t>
            </a:r>
          </a:p>
          <a:p>
            <a:endParaRPr lang="en-US" dirty="0"/>
          </a:p>
        </p:txBody>
      </p:sp>
      <p:sp>
        <p:nvSpPr>
          <p:cNvPr id="5" name="Slide Number Placeholder 4"/>
          <p:cNvSpPr>
            <a:spLocks noGrp="1"/>
          </p:cNvSpPr>
          <p:nvPr>
            <p:ph type="sldNum" sz="quarter" idx="11"/>
          </p:nvPr>
        </p:nvSpPr>
        <p:spPr/>
        <p:txBody>
          <a:bodyPr/>
          <a:lstStyle/>
          <a:p>
            <a:fld id="{4C55F528-0295-4E0B-98D7-A11630802D80}" type="slidenum">
              <a:rPr lang="en-US" altLang="en-US" smtClean="0"/>
              <a:pPr/>
              <a:t>58</a:t>
            </a:fld>
            <a:endParaRPr lang="en-US" altLang="en-US" dirty="0"/>
          </a:p>
        </p:txBody>
      </p:sp>
    </p:spTree>
    <p:extLst>
      <p:ext uri="{BB962C8B-B14F-4D97-AF65-F5344CB8AC3E}">
        <p14:creationId xmlns:p14="http://schemas.microsoft.com/office/powerpoint/2010/main" val="29769927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Physical Arrangement: </a:t>
            </a:r>
            <a:br>
              <a:rPr lang="en-US" sz="3600" b="1" dirty="0" smtClean="0">
                <a:solidFill>
                  <a:srgbClr val="002060"/>
                </a:solidFill>
              </a:rPr>
            </a:br>
            <a:r>
              <a:rPr lang="en-US" sz="3600" b="1" dirty="0" smtClean="0">
                <a:solidFill>
                  <a:srgbClr val="002060"/>
                </a:solidFill>
              </a:rPr>
              <a:t>Separating Materials</a:t>
            </a:r>
            <a:endParaRPr lang="en-US" sz="3600" b="1" dirty="0">
              <a:solidFill>
                <a:srgbClr val="002060"/>
              </a:solidFill>
            </a:endParaRPr>
          </a:p>
        </p:txBody>
      </p:sp>
      <p:sp>
        <p:nvSpPr>
          <p:cNvPr id="3" name="Content Placeholder 2"/>
          <p:cNvSpPr>
            <a:spLocks noGrp="1"/>
          </p:cNvSpPr>
          <p:nvPr>
            <p:ph sz="half" idx="1"/>
          </p:nvPr>
        </p:nvSpPr>
        <p:spPr>
          <a:xfrm>
            <a:off x="457200" y="1981200"/>
            <a:ext cx="4038600" cy="4648200"/>
          </a:xfrm>
        </p:spPr>
        <p:txBody>
          <a:bodyPr/>
          <a:lstStyle/>
          <a:p>
            <a:pPr eaLnBrk="1" hangingPunct="1">
              <a:lnSpc>
                <a:spcPct val="90000"/>
              </a:lnSpc>
              <a:defRPr/>
            </a:pPr>
            <a:r>
              <a:rPr lang="en-US" sz="3200" dirty="0">
                <a:cs typeface="Times New Roman" pitchFamily="18" charset="0"/>
              </a:rPr>
              <a:t>Access and preservation considerations</a:t>
            </a:r>
          </a:p>
          <a:p>
            <a:pPr lvl="1" eaLnBrk="1" hangingPunct="1">
              <a:lnSpc>
                <a:spcPct val="90000"/>
              </a:lnSpc>
              <a:defRPr/>
            </a:pPr>
            <a:r>
              <a:rPr lang="en-US" sz="2800" dirty="0">
                <a:cs typeface="Times New Roman" pitchFamily="18" charset="0"/>
              </a:rPr>
              <a:t>Photographs</a:t>
            </a:r>
          </a:p>
          <a:p>
            <a:pPr lvl="1" eaLnBrk="1" hangingPunct="1">
              <a:lnSpc>
                <a:spcPct val="90000"/>
              </a:lnSpc>
              <a:defRPr/>
            </a:pPr>
            <a:r>
              <a:rPr lang="en-US" sz="2800" dirty="0">
                <a:cs typeface="Times New Roman" pitchFamily="18" charset="0"/>
              </a:rPr>
              <a:t>Audio/visual materials</a:t>
            </a:r>
          </a:p>
          <a:p>
            <a:pPr lvl="1" eaLnBrk="1" hangingPunct="1">
              <a:lnSpc>
                <a:spcPct val="90000"/>
              </a:lnSpc>
              <a:defRPr/>
            </a:pPr>
            <a:r>
              <a:rPr lang="en-US" sz="2800" dirty="0">
                <a:cs typeface="Times New Roman" pitchFamily="18" charset="0"/>
              </a:rPr>
              <a:t>Electronic records</a:t>
            </a:r>
          </a:p>
          <a:p>
            <a:pPr lvl="1" eaLnBrk="1" hangingPunct="1">
              <a:lnSpc>
                <a:spcPct val="90000"/>
              </a:lnSpc>
              <a:defRPr/>
            </a:pPr>
            <a:r>
              <a:rPr lang="en-US" sz="2800" dirty="0">
                <a:cs typeface="Times New Roman" pitchFamily="18" charset="0"/>
              </a:rPr>
              <a:t>Printed materials</a:t>
            </a:r>
          </a:p>
          <a:p>
            <a:pPr lvl="1" eaLnBrk="1" hangingPunct="1">
              <a:lnSpc>
                <a:spcPct val="90000"/>
              </a:lnSpc>
              <a:defRPr/>
            </a:pPr>
            <a:r>
              <a:rPr lang="en-US" sz="2800" dirty="0">
                <a:cs typeface="Times New Roman" pitchFamily="18" charset="0"/>
              </a:rPr>
              <a:t>Restricted materials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820252" y="2209800"/>
            <a:ext cx="4130736" cy="3101460"/>
          </a:xfrm>
          <a:prstGeom prst="rect">
            <a:avLst/>
          </a:prstGeom>
        </p:spPr>
      </p:pic>
      <p:sp>
        <p:nvSpPr>
          <p:cNvPr id="4" name="Slide Number Placeholder 3"/>
          <p:cNvSpPr>
            <a:spLocks noGrp="1"/>
          </p:cNvSpPr>
          <p:nvPr>
            <p:ph type="sldNum" sz="quarter" idx="11"/>
          </p:nvPr>
        </p:nvSpPr>
        <p:spPr/>
        <p:txBody>
          <a:bodyPr/>
          <a:lstStyle/>
          <a:p>
            <a:fld id="{4C55F528-0295-4E0B-98D7-A11630802D80}" type="slidenum">
              <a:rPr lang="en-US" altLang="en-US" smtClean="0"/>
              <a:pPr/>
              <a:t>59</a:t>
            </a:fld>
            <a:endParaRPr lang="en-US" altLang="en-US" dirty="0"/>
          </a:p>
        </p:txBody>
      </p:sp>
    </p:spTree>
    <p:extLst>
      <p:ext uri="{BB962C8B-B14F-4D97-AF65-F5344CB8AC3E}">
        <p14:creationId xmlns:p14="http://schemas.microsoft.com/office/powerpoint/2010/main" val="2909000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1"/>
          </p:nvPr>
        </p:nvSpPr>
        <p:spPr/>
        <p:txBody>
          <a:bodyPr/>
          <a:lstStyle/>
          <a:p>
            <a:pPr eaLnBrk="1" hangingPunct="1">
              <a:buNone/>
              <a:defRPr/>
            </a:pPr>
            <a:r>
              <a:rPr lang="en-US" b="1" dirty="0">
                <a:cs typeface="Times New Roman" pitchFamily="18" charset="0"/>
              </a:rPr>
              <a:t>Description:  </a:t>
            </a:r>
            <a:r>
              <a:rPr lang="en-US" dirty="0">
                <a:cs typeface="Times New Roman" pitchFamily="18" charset="0"/>
              </a:rPr>
              <a:t>Establish the intellectual control of a collection</a:t>
            </a:r>
          </a:p>
          <a:p>
            <a:pPr eaLnBrk="1" hangingPunct="1">
              <a:defRPr/>
            </a:pPr>
            <a:r>
              <a:rPr lang="en-US" dirty="0">
                <a:cs typeface="Times New Roman" pitchFamily="18" charset="0"/>
              </a:rPr>
              <a:t>Recording information about the nature and content </a:t>
            </a:r>
          </a:p>
          <a:p>
            <a:pPr eaLnBrk="1" hangingPunct="1">
              <a:defRPr/>
            </a:pPr>
            <a:r>
              <a:rPr lang="en-US" dirty="0">
                <a:cs typeface="Times New Roman" pitchFamily="18" charset="0"/>
              </a:rPr>
              <a:t>Creation of descriptive tools</a:t>
            </a:r>
          </a:p>
          <a:p>
            <a:pPr eaLnBrk="1" hangingPunct="1"/>
            <a:endParaRPr lang="en-US" altLang="en-US" dirty="0" smtClean="0"/>
          </a:p>
        </p:txBody>
      </p:sp>
      <p:sp>
        <p:nvSpPr>
          <p:cNvPr id="9219" name="Rectangle 2"/>
          <p:cNvSpPr>
            <a:spLocks noGrp="1" noChangeArrowheads="1"/>
          </p:cNvSpPr>
          <p:nvPr>
            <p:ph type="title"/>
          </p:nvPr>
        </p:nvSpPr>
        <p:spPr/>
        <p:txBody>
          <a:bodyPr/>
          <a:lstStyle/>
          <a:p>
            <a:pPr eaLnBrk="1" hangingPunct="1"/>
            <a:r>
              <a:rPr lang="en-US" altLang="en-US" sz="3600" b="1" dirty="0" smtClean="0">
                <a:solidFill>
                  <a:srgbClr val="002060"/>
                </a:solidFill>
              </a:rPr>
              <a:t>Goals of Description</a:t>
            </a: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6</a:t>
            </a:fld>
            <a:endParaRPr lang="en-US"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Physical Arrangement:  Weeding</a:t>
            </a:r>
            <a:endParaRPr lang="en-US" sz="3600" b="1" dirty="0">
              <a:solidFill>
                <a:srgbClr val="002060"/>
              </a:solidFill>
            </a:endParaRPr>
          </a:p>
        </p:txBody>
      </p:sp>
      <p:pic>
        <p:nvPicPr>
          <p:cNvPr id="5" name="Content Placeholder 4"/>
          <p:cNvPicPr>
            <a:picLocks noGrp="1" noChangeAspect="1"/>
          </p:cNvPicPr>
          <p:nvPr>
            <p:ph sz="half" idx="1"/>
          </p:nvPr>
        </p:nvPicPr>
        <p:blipFill>
          <a:blip r:embed="rId2"/>
          <a:stretch>
            <a:fillRect/>
          </a:stretch>
        </p:blipFill>
        <p:spPr>
          <a:xfrm>
            <a:off x="1187084" y="2058762"/>
            <a:ext cx="2578832" cy="3731075"/>
          </a:xfrm>
          <a:prstGeom prst="rect">
            <a:avLst/>
          </a:prstGeom>
        </p:spPr>
      </p:pic>
      <p:sp>
        <p:nvSpPr>
          <p:cNvPr id="4" name="Content Placeholder 3"/>
          <p:cNvSpPr>
            <a:spLocks noGrp="1"/>
          </p:cNvSpPr>
          <p:nvPr>
            <p:ph sz="half" idx="2"/>
          </p:nvPr>
        </p:nvSpPr>
        <p:spPr>
          <a:xfrm>
            <a:off x="4684776" y="1981199"/>
            <a:ext cx="4038600" cy="3886200"/>
          </a:xfrm>
        </p:spPr>
        <p:txBody>
          <a:bodyPr/>
          <a:lstStyle/>
          <a:p>
            <a:pPr eaLnBrk="1" hangingPunct="1">
              <a:defRPr/>
            </a:pPr>
            <a:r>
              <a:rPr lang="en-US" dirty="0">
                <a:cs typeface="Times New Roman" pitchFamily="18" charset="0"/>
              </a:rPr>
              <a:t>Any material NOT deemed permanently valuable</a:t>
            </a:r>
          </a:p>
          <a:p>
            <a:pPr eaLnBrk="1" hangingPunct="1">
              <a:defRPr/>
            </a:pPr>
            <a:r>
              <a:rPr lang="en-US" dirty="0">
                <a:cs typeface="Times New Roman" pitchFamily="18" charset="0"/>
              </a:rPr>
              <a:t>Do not place weeded materials in office trash</a:t>
            </a:r>
          </a:p>
          <a:p>
            <a:pPr eaLnBrk="1" hangingPunct="1">
              <a:defRPr/>
            </a:pPr>
            <a:r>
              <a:rPr lang="en-US" dirty="0">
                <a:cs typeface="Times New Roman" pitchFamily="18" charset="0"/>
              </a:rPr>
              <a:t>Keep at least </a:t>
            </a:r>
            <a:r>
              <a:rPr lang="en-US" b="1" u="sng" dirty="0">
                <a:cs typeface="Times New Roman" pitchFamily="18" charset="0"/>
              </a:rPr>
              <a:t>2 </a:t>
            </a:r>
            <a:r>
              <a:rPr lang="en-US" dirty="0">
                <a:cs typeface="Times New Roman" pitchFamily="18" charset="0"/>
              </a:rPr>
              <a:t>copies</a:t>
            </a:r>
          </a:p>
          <a:p>
            <a:endParaRPr lang="en-US" dirty="0"/>
          </a:p>
        </p:txBody>
      </p:sp>
      <p:sp>
        <p:nvSpPr>
          <p:cNvPr id="3" name="Slide Number Placeholder 2"/>
          <p:cNvSpPr>
            <a:spLocks noGrp="1"/>
          </p:cNvSpPr>
          <p:nvPr>
            <p:ph type="sldNum" sz="quarter" idx="11"/>
          </p:nvPr>
        </p:nvSpPr>
        <p:spPr/>
        <p:txBody>
          <a:bodyPr/>
          <a:lstStyle/>
          <a:p>
            <a:fld id="{4C55F528-0295-4E0B-98D7-A11630802D80}" type="slidenum">
              <a:rPr lang="en-US" altLang="en-US" smtClean="0"/>
              <a:pPr/>
              <a:t>60</a:t>
            </a:fld>
            <a:endParaRPr lang="en-US" altLang="en-US" dirty="0"/>
          </a:p>
        </p:txBody>
      </p:sp>
    </p:spTree>
    <p:extLst>
      <p:ext uri="{BB962C8B-B14F-4D97-AF65-F5344CB8AC3E}">
        <p14:creationId xmlns:p14="http://schemas.microsoft.com/office/powerpoint/2010/main" val="22081899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Physical Arrangement:</a:t>
            </a:r>
            <a:br>
              <a:rPr lang="en-US" sz="3600" b="1" dirty="0" smtClean="0">
                <a:solidFill>
                  <a:srgbClr val="002060"/>
                </a:solidFill>
              </a:rPr>
            </a:br>
            <a:r>
              <a:rPr lang="en-US" sz="3600" b="1" dirty="0" smtClean="0">
                <a:solidFill>
                  <a:srgbClr val="002060"/>
                </a:solidFill>
              </a:rPr>
              <a:t>Restricting Materials</a:t>
            </a:r>
            <a:endParaRPr lang="en-US" sz="3600" b="1" dirty="0">
              <a:solidFill>
                <a:srgbClr val="002060"/>
              </a:solidFill>
            </a:endParaRPr>
          </a:p>
        </p:txBody>
      </p:sp>
      <p:sp>
        <p:nvSpPr>
          <p:cNvPr id="3" name="Content Placeholder 2"/>
          <p:cNvSpPr>
            <a:spLocks noGrp="1"/>
          </p:cNvSpPr>
          <p:nvPr>
            <p:ph sz="half" idx="1"/>
          </p:nvPr>
        </p:nvSpPr>
        <p:spPr/>
        <p:txBody>
          <a:bodyPr/>
          <a:lstStyle/>
          <a:p>
            <a:pPr eaLnBrk="1" hangingPunct="1">
              <a:defRPr/>
            </a:pPr>
            <a:r>
              <a:rPr lang="en-US" sz="3200" dirty="0">
                <a:cs typeface="Times New Roman" pitchFamily="18" charset="0"/>
              </a:rPr>
              <a:t>Donor imposed restrictions</a:t>
            </a:r>
          </a:p>
          <a:p>
            <a:pPr eaLnBrk="1" hangingPunct="1">
              <a:defRPr/>
            </a:pPr>
            <a:r>
              <a:rPr lang="en-US" sz="3200" dirty="0">
                <a:cs typeface="Times New Roman" pitchFamily="18" charset="0"/>
              </a:rPr>
              <a:t>Archivist imposed restrictions</a:t>
            </a:r>
          </a:p>
          <a:p>
            <a:pPr lvl="1" eaLnBrk="1" hangingPunct="1">
              <a:defRPr/>
            </a:pPr>
            <a:r>
              <a:rPr lang="en-US" sz="2800" dirty="0">
                <a:cs typeface="Times New Roman" pitchFamily="18" charset="0"/>
              </a:rPr>
              <a:t>Fragile materials</a:t>
            </a:r>
          </a:p>
          <a:p>
            <a:pPr lvl="1" eaLnBrk="1" hangingPunct="1">
              <a:defRPr/>
            </a:pPr>
            <a:r>
              <a:rPr lang="en-US" sz="2800" dirty="0">
                <a:cs typeface="Times New Roman" pitchFamily="18" charset="0"/>
              </a:rPr>
              <a:t>Protection of privacy</a:t>
            </a:r>
          </a:p>
          <a:p>
            <a:endParaRPr lang="en-US" dirty="0"/>
          </a:p>
        </p:txBody>
      </p:sp>
      <p:pic>
        <p:nvPicPr>
          <p:cNvPr id="5" name="Content Placeholder 4"/>
          <p:cNvPicPr>
            <a:picLocks noGrp="1" noChangeAspect="1"/>
          </p:cNvPicPr>
          <p:nvPr>
            <p:ph sz="half" idx="2"/>
          </p:nvPr>
        </p:nvPicPr>
        <p:blipFill>
          <a:blip r:embed="rId2"/>
          <a:stretch>
            <a:fillRect/>
          </a:stretch>
        </p:blipFill>
        <p:spPr>
          <a:xfrm>
            <a:off x="5167754" y="2424554"/>
            <a:ext cx="2999492" cy="2999492"/>
          </a:xfrm>
          <a:prstGeom prst="rect">
            <a:avLst/>
          </a:prstGeom>
        </p:spPr>
      </p:pic>
      <p:sp>
        <p:nvSpPr>
          <p:cNvPr id="4" name="Slide Number Placeholder 3"/>
          <p:cNvSpPr>
            <a:spLocks noGrp="1"/>
          </p:cNvSpPr>
          <p:nvPr>
            <p:ph type="sldNum" sz="quarter" idx="11"/>
          </p:nvPr>
        </p:nvSpPr>
        <p:spPr/>
        <p:txBody>
          <a:bodyPr/>
          <a:lstStyle/>
          <a:p>
            <a:fld id="{4C55F528-0295-4E0B-98D7-A11630802D80}" type="slidenum">
              <a:rPr lang="en-US" altLang="en-US" smtClean="0"/>
              <a:pPr/>
              <a:t>61</a:t>
            </a:fld>
            <a:endParaRPr lang="en-US" altLang="en-US" dirty="0"/>
          </a:p>
        </p:txBody>
      </p:sp>
    </p:spTree>
    <p:extLst>
      <p:ext uri="{BB962C8B-B14F-4D97-AF65-F5344CB8AC3E}">
        <p14:creationId xmlns:p14="http://schemas.microsoft.com/office/powerpoint/2010/main" val="1870330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838200" y="1066800"/>
            <a:ext cx="3387101" cy="5257800"/>
          </a:xfrm>
          <a:prstGeom prst="rect">
            <a:avLst/>
          </a:prstGeom>
        </p:spPr>
      </p:pic>
      <p:sp>
        <p:nvSpPr>
          <p:cNvPr id="4" name="Content Placeholder 3"/>
          <p:cNvSpPr>
            <a:spLocks noGrp="1"/>
          </p:cNvSpPr>
          <p:nvPr>
            <p:ph sz="half" idx="2"/>
          </p:nvPr>
        </p:nvSpPr>
        <p:spPr>
          <a:xfrm>
            <a:off x="4648200" y="685800"/>
            <a:ext cx="4267200" cy="5867400"/>
          </a:xfrm>
        </p:spPr>
        <p:txBody>
          <a:bodyPr/>
          <a:lstStyle/>
          <a:p>
            <a:pPr marL="0" lvl="0" indent="0">
              <a:spcBef>
                <a:spcPct val="0"/>
              </a:spcBef>
              <a:buClrTx/>
              <a:buSzTx/>
              <a:buNone/>
            </a:pPr>
            <a:r>
              <a:rPr lang="en-US" sz="2600" dirty="0"/>
              <a:t>Series 2: Correspondence, Family, 1928-1967  </a:t>
            </a:r>
            <a:r>
              <a:rPr lang="en-US" sz="2600" b="1" dirty="0">
                <a:solidFill>
                  <a:srgbClr val="FF0000"/>
                </a:solidFill>
              </a:rPr>
              <a:t>RESTRICTED</a:t>
            </a:r>
          </a:p>
          <a:p>
            <a:pPr marL="457200" lvl="1" indent="0">
              <a:spcBef>
                <a:spcPct val="0"/>
              </a:spcBef>
              <a:buClrTx/>
              <a:buSzTx/>
              <a:buNone/>
            </a:pPr>
            <a:endParaRPr lang="en-US" sz="2600" dirty="0"/>
          </a:p>
          <a:p>
            <a:pPr marL="457200" lvl="1" indent="0">
              <a:spcBef>
                <a:spcPct val="0"/>
              </a:spcBef>
              <a:buClrTx/>
              <a:buSzTx/>
              <a:buNone/>
            </a:pPr>
            <a:r>
              <a:rPr lang="en-US" sz="2600" dirty="0"/>
              <a:t>Box 38: </a:t>
            </a:r>
            <a:r>
              <a:rPr lang="en-US" sz="2600" b="1" dirty="0">
                <a:solidFill>
                  <a:srgbClr val="FF0000"/>
                </a:solidFill>
              </a:rPr>
              <a:t>RESTRICTED, </a:t>
            </a:r>
            <a:r>
              <a:rPr lang="en-US" sz="2600" dirty="0"/>
              <a:t>1928-1949</a:t>
            </a:r>
            <a:r>
              <a:rPr lang="en-US" sz="2600" dirty="0">
                <a:hlinkClick r:id="rId3"/>
              </a:rPr>
              <a:t>  </a:t>
            </a:r>
            <a:endParaRPr lang="en-US" sz="2600" dirty="0"/>
          </a:p>
          <a:p>
            <a:pPr marL="457200" lvl="1" indent="0">
              <a:spcBef>
                <a:spcPct val="0"/>
              </a:spcBef>
              <a:buClrTx/>
              <a:buSzTx/>
              <a:buNone/>
            </a:pPr>
            <a:r>
              <a:rPr lang="en-US" sz="2600" dirty="0"/>
              <a:t>Box 39: </a:t>
            </a:r>
            <a:r>
              <a:rPr lang="en-US" sz="2600" b="1" dirty="0">
                <a:solidFill>
                  <a:srgbClr val="FF0000"/>
                </a:solidFill>
              </a:rPr>
              <a:t>RESTRICTED, </a:t>
            </a:r>
            <a:r>
              <a:rPr lang="en-US" sz="2600" dirty="0"/>
              <a:t>1950-1960</a:t>
            </a:r>
            <a:r>
              <a:rPr lang="en-US" sz="2600" dirty="0">
                <a:hlinkClick r:id="rId4"/>
              </a:rPr>
              <a:t>  </a:t>
            </a:r>
            <a:endParaRPr lang="en-US" sz="2600" dirty="0"/>
          </a:p>
          <a:p>
            <a:pPr marL="457200" lvl="1" indent="0">
              <a:spcBef>
                <a:spcPct val="0"/>
              </a:spcBef>
              <a:buClrTx/>
              <a:buSzTx/>
              <a:buNone/>
            </a:pPr>
            <a:r>
              <a:rPr lang="en-US" sz="2600" dirty="0"/>
              <a:t>Box 40: </a:t>
            </a:r>
            <a:r>
              <a:rPr lang="en-US" sz="2600" b="1" dirty="0">
                <a:solidFill>
                  <a:srgbClr val="FF0000"/>
                </a:solidFill>
              </a:rPr>
              <a:t>RESTRICTED, </a:t>
            </a:r>
            <a:r>
              <a:rPr lang="en-US" sz="2600" dirty="0"/>
              <a:t>1961-1967</a:t>
            </a:r>
            <a:r>
              <a:rPr lang="en-US" sz="2600" dirty="0">
                <a:hlinkClick r:id="rId5"/>
              </a:rPr>
              <a:t>  </a:t>
            </a:r>
            <a:endParaRPr lang="en-US" sz="2600" dirty="0"/>
          </a:p>
          <a:p>
            <a:endParaRPr lang="en-US" dirty="0"/>
          </a:p>
        </p:txBody>
      </p:sp>
      <p:sp>
        <p:nvSpPr>
          <p:cNvPr id="2" name="Slide Number Placeholder 1"/>
          <p:cNvSpPr>
            <a:spLocks noGrp="1"/>
          </p:cNvSpPr>
          <p:nvPr>
            <p:ph type="sldNum" sz="quarter" idx="11"/>
          </p:nvPr>
        </p:nvSpPr>
        <p:spPr/>
        <p:txBody>
          <a:bodyPr/>
          <a:lstStyle/>
          <a:p>
            <a:fld id="{4C55F528-0295-4E0B-98D7-A11630802D80}" type="slidenum">
              <a:rPr lang="en-US" altLang="en-US" smtClean="0"/>
              <a:pPr/>
              <a:t>62</a:t>
            </a:fld>
            <a:endParaRPr lang="en-US" altLang="en-US" dirty="0"/>
          </a:p>
        </p:txBody>
      </p:sp>
    </p:spTree>
    <p:extLst>
      <p:ext uri="{BB962C8B-B14F-4D97-AF65-F5344CB8AC3E}">
        <p14:creationId xmlns:p14="http://schemas.microsoft.com/office/powerpoint/2010/main" val="3546412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Physical Arrangement: </a:t>
            </a:r>
            <a:br>
              <a:rPr lang="en-US" sz="3600" b="1" dirty="0" smtClean="0">
                <a:solidFill>
                  <a:srgbClr val="002060"/>
                </a:solidFill>
              </a:rPr>
            </a:br>
            <a:r>
              <a:rPr lang="en-US" sz="3600" b="1" dirty="0" smtClean="0">
                <a:solidFill>
                  <a:srgbClr val="002060"/>
                </a:solidFill>
              </a:rPr>
              <a:t>Preparing File Labels</a:t>
            </a:r>
            <a:endParaRPr lang="en-US" sz="3600" b="1" dirty="0">
              <a:solidFill>
                <a:srgbClr val="002060"/>
              </a:solidFill>
            </a:endParaRPr>
          </a:p>
        </p:txBody>
      </p:sp>
      <p:sp>
        <p:nvSpPr>
          <p:cNvPr id="3" name="Content Placeholder 2"/>
          <p:cNvSpPr>
            <a:spLocks noGrp="1"/>
          </p:cNvSpPr>
          <p:nvPr>
            <p:ph sz="half" idx="1"/>
          </p:nvPr>
        </p:nvSpPr>
        <p:spPr/>
        <p:txBody>
          <a:bodyPr/>
          <a:lstStyle/>
          <a:p>
            <a:pPr marL="0" indent="0" eaLnBrk="1" hangingPunct="1">
              <a:buNone/>
              <a:defRPr/>
            </a:pPr>
            <a:r>
              <a:rPr lang="en-US" sz="3200" dirty="0">
                <a:cs typeface="Times New Roman" pitchFamily="18" charset="0"/>
              </a:rPr>
              <a:t>File folder tab</a:t>
            </a:r>
          </a:p>
          <a:p>
            <a:pPr lvl="1" eaLnBrk="1" hangingPunct="1">
              <a:defRPr/>
            </a:pPr>
            <a:r>
              <a:rPr lang="en-US" sz="2800" dirty="0">
                <a:cs typeface="Times New Roman" pitchFamily="18" charset="0"/>
              </a:rPr>
              <a:t>Last name/MSS#</a:t>
            </a:r>
          </a:p>
          <a:p>
            <a:pPr lvl="1" eaLnBrk="1" hangingPunct="1">
              <a:defRPr/>
            </a:pPr>
            <a:r>
              <a:rPr lang="en-US" sz="2800" dirty="0">
                <a:cs typeface="Times New Roman" pitchFamily="18" charset="0"/>
              </a:rPr>
              <a:t>Series/subseries title</a:t>
            </a:r>
          </a:p>
          <a:p>
            <a:pPr lvl="1" eaLnBrk="1" hangingPunct="1">
              <a:defRPr/>
            </a:pPr>
            <a:r>
              <a:rPr lang="en-US" sz="2800" dirty="0">
                <a:cs typeface="Times New Roman" pitchFamily="18" charset="0"/>
              </a:rPr>
              <a:t>Contents</a:t>
            </a:r>
          </a:p>
          <a:p>
            <a:pPr lvl="1" eaLnBrk="1" hangingPunct="1">
              <a:defRPr/>
            </a:pPr>
            <a:r>
              <a:rPr lang="en-US" sz="2800" dirty="0">
                <a:cs typeface="Times New Roman" pitchFamily="18" charset="0"/>
              </a:rPr>
              <a:t>Box/File folder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212162" y="2005584"/>
            <a:ext cx="4474638" cy="3404616"/>
          </a:xfrm>
          <a:prstGeom prst="rect">
            <a:avLst/>
          </a:prstGeom>
        </p:spPr>
      </p:pic>
      <p:sp>
        <p:nvSpPr>
          <p:cNvPr id="4" name="Slide Number Placeholder 3"/>
          <p:cNvSpPr>
            <a:spLocks noGrp="1"/>
          </p:cNvSpPr>
          <p:nvPr>
            <p:ph type="sldNum" sz="quarter" idx="11"/>
          </p:nvPr>
        </p:nvSpPr>
        <p:spPr/>
        <p:txBody>
          <a:bodyPr/>
          <a:lstStyle/>
          <a:p>
            <a:fld id="{4C55F528-0295-4E0B-98D7-A11630802D80}" type="slidenum">
              <a:rPr lang="en-US" altLang="en-US" smtClean="0"/>
              <a:pPr/>
              <a:t>63</a:t>
            </a:fld>
            <a:endParaRPr lang="en-US" altLang="en-US" dirty="0"/>
          </a:p>
        </p:txBody>
      </p:sp>
    </p:spTree>
    <p:extLst>
      <p:ext uri="{BB962C8B-B14F-4D97-AF65-F5344CB8AC3E}">
        <p14:creationId xmlns:p14="http://schemas.microsoft.com/office/powerpoint/2010/main" val="14803079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2060"/>
                </a:solidFill>
                <a:cs typeface="Times New Roman" pitchFamily="18" charset="0"/>
              </a:rPr>
              <a:t>Physical Arrangement:  </a:t>
            </a:r>
            <a:br>
              <a:rPr lang="en-US" sz="3600" b="1" dirty="0">
                <a:solidFill>
                  <a:srgbClr val="002060"/>
                </a:solidFill>
                <a:cs typeface="Times New Roman" pitchFamily="18" charset="0"/>
              </a:rPr>
            </a:br>
            <a:r>
              <a:rPr lang="en-US" sz="3600" b="1" dirty="0">
                <a:solidFill>
                  <a:srgbClr val="002060"/>
                </a:solidFill>
                <a:cs typeface="Times New Roman" pitchFamily="18" charset="0"/>
              </a:rPr>
              <a:t>Preparing Box Labels</a:t>
            </a:r>
            <a:endParaRPr lang="en-US" sz="3600" b="1" dirty="0">
              <a:solidFill>
                <a:srgbClr val="002060"/>
              </a:solidFill>
            </a:endParaRPr>
          </a:p>
        </p:txBody>
      </p:sp>
      <p:sp>
        <p:nvSpPr>
          <p:cNvPr id="3" name="Content Placeholder 2"/>
          <p:cNvSpPr>
            <a:spLocks noGrp="1"/>
          </p:cNvSpPr>
          <p:nvPr>
            <p:ph sz="half" idx="1"/>
          </p:nvPr>
        </p:nvSpPr>
        <p:spPr/>
        <p:style>
          <a:lnRef idx="1">
            <a:schemeClr val="accent2"/>
          </a:lnRef>
          <a:fillRef idx="2">
            <a:schemeClr val="accent2"/>
          </a:fillRef>
          <a:effectRef idx="1">
            <a:schemeClr val="accent2"/>
          </a:effectRef>
          <a:fontRef idx="minor">
            <a:schemeClr val="dk1"/>
          </a:fontRef>
        </p:style>
        <p:txBody>
          <a:bodyPr/>
          <a:lstStyle/>
          <a:p>
            <a:pPr marL="0" marR="130810" indent="0" algn="ctr">
              <a:spcBef>
                <a:spcPts val="0"/>
              </a:spcBef>
              <a:spcAft>
                <a:spcPts val="0"/>
              </a:spcAft>
              <a:buNone/>
            </a:pPr>
            <a:r>
              <a:rPr lang="en-US" b="1" dirty="0">
                <a:latin typeface="Garamond" panose="02020404030301010803" pitchFamily="18" charset="0"/>
                <a:ea typeface="Times New Roman"/>
                <a:cs typeface="Times New Roman"/>
              </a:rPr>
              <a:t>Jay L. Bate papers</a:t>
            </a:r>
          </a:p>
          <a:p>
            <a:pPr marL="130810" marR="130810" algn="ctr">
              <a:spcBef>
                <a:spcPts val="0"/>
              </a:spcBef>
              <a:spcAft>
                <a:spcPts val="0"/>
              </a:spcAft>
            </a:pPr>
            <a:endParaRPr lang="en-US" b="1" dirty="0">
              <a:latin typeface="Garamond" panose="02020404030301010803" pitchFamily="18" charset="0"/>
              <a:ea typeface="Times New Roman"/>
              <a:cs typeface="Times New Roman"/>
            </a:endParaRPr>
          </a:p>
          <a:p>
            <a:pPr marL="130810" marR="130810" indent="0" algn="ctr" eaLnBrk="1" fontAlgn="auto" hangingPunct="1">
              <a:spcBef>
                <a:spcPts val="0"/>
              </a:spcBef>
              <a:spcAft>
                <a:spcPts val="0"/>
              </a:spcAft>
              <a:buClrTx/>
              <a:buSzTx/>
              <a:buNone/>
              <a:defRPr/>
            </a:pPr>
            <a:r>
              <a:rPr lang="en-US" dirty="0">
                <a:latin typeface="Garamond" panose="02020404030301010803" pitchFamily="18" charset="0"/>
                <a:ea typeface="Times New Roman"/>
                <a:cs typeface="Times New Roman"/>
              </a:rPr>
              <a:t>MSS 129</a:t>
            </a:r>
          </a:p>
          <a:p>
            <a:pPr marL="130810" marR="130810" indent="0" algn="ctr" eaLnBrk="1" fontAlgn="auto" hangingPunct="1">
              <a:spcBef>
                <a:spcPts val="0"/>
              </a:spcBef>
              <a:spcAft>
                <a:spcPts val="0"/>
              </a:spcAft>
              <a:buClrTx/>
              <a:buSzTx/>
              <a:buNone/>
              <a:defRPr/>
            </a:pPr>
            <a:endParaRPr lang="en-US" dirty="0">
              <a:latin typeface="Garamond" panose="02020404030301010803" pitchFamily="18" charset="0"/>
              <a:ea typeface="Times New Roman"/>
              <a:cs typeface="Times New Roman"/>
            </a:endParaRPr>
          </a:p>
          <a:p>
            <a:pPr marL="0" marR="130810" indent="0" algn="ctr">
              <a:spcBef>
                <a:spcPts val="0"/>
              </a:spcBef>
              <a:spcAft>
                <a:spcPts val="0"/>
              </a:spcAft>
              <a:buNone/>
            </a:pPr>
            <a:r>
              <a:rPr lang="en-US" dirty="0">
                <a:latin typeface="Garamond" panose="02020404030301010803" pitchFamily="18" charset="0"/>
                <a:ea typeface="Times New Roman"/>
                <a:cs typeface="Times New Roman"/>
              </a:rPr>
              <a:t>II.  Correspondence</a:t>
            </a:r>
          </a:p>
          <a:p>
            <a:pPr marL="130810" marR="130810" algn="ctr">
              <a:spcBef>
                <a:spcPts val="0"/>
              </a:spcBef>
              <a:spcAft>
                <a:spcPts val="0"/>
              </a:spcAft>
            </a:pPr>
            <a:endParaRPr lang="en-US" dirty="0">
              <a:latin typeface="Garamond" panose="02020404030301010803" pitchFamily="18" charset="0"/>
              <a:ea typeface="Times New Roman"/>
              <a:cs typeface="Times New Roman"/>
            </a:endParaRPr>
          </a:p>
          <a:p>
            <a:pPr marL="0" marR="130810" indent="0" algn="ctr">
              <a:spcBef>
                <a:spcPts val="0"/>
              </a:spcBef>
              <a:spcAft>
                <a:spcPts val="0"/>
              </a:spcAft>
              <a:buNone/>
            </a:pPr>
            <a:r>
              <a:rPr lang="en-US" dirty="0">
                <a:latin typeface="Garamond" panose="02020404030301010803" pitchFamily="18" charset="0"/>
                <a:ea typeface="Times New Roman"/>
                <a:cs typeface="Times New Roman"/>
              </a:rPr>
              <a:t>Box 12 </a:t>
            </a:r>
          </a:p>
          <a:p>
            <a:endParaRPr lang="en-US" dirty="0"/>
          </a:p>
        </p:txBody>
      </p:sp>
      <p:sp>
        <p:nvSpPr>
          <p:cNvPr id="4" name="Content Placeholder 3"/>
          <p:cNvSpPr>
            <a:spLocks noGrp="1"/>
          </p:cNvSpPr>
          <p:nvPr>
            <p:ph sz="half" idx="2"/>
          </p:nvPr>
        </p:nvSpPr>
        <p:spPr/>
        <p:txBody>
          <a:bodyPr/>
          <a:lstStyle/>
          <a:p>
            <a:pPr marL="0" indent="0">
              <a:buNone/>
              <a:defRPr/>
            </a:pPr>
            <a:r>
              <a:rPr lang="en-US" sz="3200" dirty="0">
                <a:cs typeface="Times New Roman" pitchFamily="18" charset="0"/>
              </a:rPr>
              <a:t>Box label</a:t>
            </a:r>
          </a:p>
          <a:p>
            <a:pPr lvl="1">
              <a:defRPr/>
            </a:pPr>
            <a:r>
              <a:rPr lang="en-US" sz="2800" dirty="0">
                <a:cs typeface="Times New Roman" pitchFamily="18" charset="0"/>
              </a:rPr>
              <a:t>Full name of collection</a:t>
            </a:r>
          </a:p>
          <a:p>
            <a:pPr lvl="1">
              <a:defRPr/>
            </a:pPr>
            <a:r>
              <a:rPr lang="en-US" sz="2800" dirty="0">
                <a:cs typeface="Times New Roman" pitchFamily="18" charset="0"/>
              </a:rPr>
              <a:t>MSS #</a:t>
            </a:r>
          </a:p>
          <a:p>
            <a:pPr lvl="1">
              <a:defRPr/>
            </a:pPr>
            <a:r>
              <a:rPr lang="en-US" sz="2800" dirty="0">
                <a:cs typeface="Times New Roman" pitchFamily="18" charset="0"/>
              </a:rPr>
              <a:t>Series title</a:t>
            </a:r>
          </a:p>
          <a:p>
            <a:pPr lvl="1">
              <a:defRPr/>
            </a:pPr>
            <a:r>
              <a:rPr lang="en-US" sz="2800" dirty="0">
                <a:cs typeface="Times New Roman" pitchFamily="18" charset="0"/>
              </a:rPr>
              <a:t>Box number</a:t>
            </a:r>
          </a:p>
          <a:p>
            <a:endParaRPr lang="en-US" dirty="0"/>
          </a:p>
        </p:txBody>
      </p:sp>
      <p:sp>
        <p:nvSpPr>
          <p:cNvPr id="5" name="Slide Number Placeholder 4"/>
          <p:cNvSpPr>
            <a:spLocks noGrp="1"/>
          </p:cNvSpPr>
          <p:nvPr>
            <p:ph type="sldNum" sz="quarter" idx="11"/>
          </p:nvPr>
        </p:nvSpPr>
        <p:spPr/>
        <p:txBody>
          <a:bodyPr/>
          <a:lstStyle/>
          <a:p>
            <a:fld id="{4C55F528-0295-4E0B-98D7-A11630802D80}" type="slidenum">
              <a:rPr lang="en-US" altLang="en-US" smtClean="0"/>
              <a:pPr/>
              <a:t>64</a:t>
            </a:fld>
            <a:endParaRPr lang="en-US" altLang="en-US" dirty="0"/>
          </a:p>
        </p:txBody>
      </p:sp>
    </p:spTree>
    <p:extLst>
      <p:ext uri="{BB962C8B-B14F-4D97-AF65-F5344CB8AC3E}">
        <p14:creationId xmlns:p14="http://schemas.microsoft.com/office/powerpoint/2010/main" val="6278549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3600" dirty="0" smtClean="0"/>
              <a:t>Additional Techniques</a:t>
            </a:r>
            <a:endParaRPr lang="en-US" sz="3600" dirty="0"/>
          </a:p>
        </p:txBody>
      </p:sp>
      <p:sp>
        <p:nvSpPr>
          <p:cNvPr id="2" name="Slide Number Placeholder 1"/>
          <p:cNvSpPr>
            <a:spLocks noGrp="1"/>
          </p:cNvSpPr>
          <p:nvPr>
            <p:ph type="sldNum" sz="quarter" idx="12"/>
          </p:nvPr>
        </p:nvSpPr>
        <p:spPr/>
        <p:txBody>
          <a:bodyPr/>
          <a:lstStyle/>
          <a:p>
            <a:fld id="{4C888D31-CB4F-4A24-BEC3-8C2E6C7B925D}" type="slidenum">
              <a:rPr lang="en-US" altLang="en-US" smtClean="0"/>
              <a:pPr/>
              <a:t>65</a:t>
            </a:fld>
            <a:endParaRPr lang="en-US" altLang="en-US" dirty="0"/>
          </a:p>
        </p:txBody>
      </p:sp>
    </p:spTree>
    <p:extLst>
      <p:ext uri="{BB962C8B-B14F-4D97-AF65-F5344CB8AC3E}">
        <p14:creationId xmlns:p14="http://schemas.microsoft.com/office/powerpoint/2010/main" val="41169952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2060"/>
                </a:solidFill>
                <a:cs typeface="Times New Roman" pitchFamily="18" charset="0"/>
              </a:rPr>
              <a:t>More Product, Less Process</a:t>
            </a:r>
            <a:endParaRPr lang="en-US" sz="3600" b="1" dirty="0">
              <a:solidFill>
                <a:srgbClr val="002060"/>
              </a:solidFill>
            </a:endParaRPr>
          </a:p>
        </p:txBody>
      </p:sp>
      <p:pic>
        <p:nvPicPr>
          <p:cNvPr id="5" name="Picture 4"/>
          <p:cNvPicPr>
            <a:picLocks noChangeAspect="1"/>
          </p:cNvPicPr>
          <p:nvPr/>
        </p:nvPicPr>
        <p:blipFill>
          <a:blip r:embed="rId2"/>
          <a:stretch>
            <a:fillRect/>
          </a:stretch>
        </p:blipFill>
        <p:spPr>
          <a:xfrm>
            <a:off x="457200" y="1828800"/>
            <a:ext cx="7876715" cy="4529721"/>
          </a:xfrm>
          <a:prstGeom prst="rect">
            <a:avLst/>
          </a:prstGeom>
        </p:spPr>
      </p:pic>
      <p:sp>
        <p:nvSpPr>
          <p:cNvPr id="3" name="Slide Number Placeholder 2"/>
          <p:cNvSpPr>
            <a:spLocks noGrp="1"/>
          </p:cNvSpPr>
          <p:nvPr>
            <p:ph type="sldNum" sz="quarter" idx="11"/>
          </p:nvPr>
        </p:nvSpPr>
        <p:spPr/>
        <p:txBody>
          <a:bodyPr/>
          <a:lstStyle/>
          <a:p>
            <a:fld id="{9272F53B-E9C5-4FB5-ABB0-8EE6AD3DD353}" type="slidenum">
              <a:rPr lang="en-US" altLang="en-US" smtClean="0"/>
              <a:pPr/>
              <a:t>66</a:t>
            </a:fld>
            <a:endParaRPr lang="en-US" altLang="en-US" dirty="0"/>
          </a:p>
        </p:txBody>
      </p:sp>
    </p:spTree>
    <p:extLst>
      <p:ext uri="{BB962C8B-B14F-4D97-AF65-F5344CB8AC3E}">
        <p14:creationId xmlns:p14="http://schemas.microsoft.com/office/powerpoint/2010/main" val="3562731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5939" y="914400"/>
            <a:ext cx="8833676" cy="3581400"/>
          </a:xfrm>
          <a:prstGeom prst="rect">
            <a:avLst/>
          </a:prstGeom>
        </p:spPr>
      </p:pic>
      <p:pic>
        <p:nvPicPr>
          <p:cNvPr id="4" name="Picture 3"/>
          <p:cNvPicPr>
            <a:picLocks noChangeAspect="1"/>
          </p:cNvPicPr>
          <p:nvPr/>
        </p:nvPicPr>
        <p:blipFill>
          <a:blip r:embed="rId3"/>
          <a:stretch>
            <a:fillRect/>
          </a:stretch>
        </p:blipFill>
        <p:spPr>
          <a:xfrm>
            <a:off x="480931" y="4953000"/>
            <a:ext cx="8443692" cy="323116"/>
          </a:xfrm>
          <a:prstGeom prst="rect">
            <a:avLst/>
          </a:prstGeom>
        </p:spPr>
      </p:pic>
      <p:sp>
        <p:nvSpPr>
          <p:cNvPr id="2" name="Slide Number Placeholder 1"/>
          <p:cNvSpPr>
            <a:spLocks noGrp="1"/>
          </p:cNvSpPr>
          <p:nvPr>
            <p:ph type="sldNum" sz="quarter" idx="11"/>
          </p:nvPr>
        </p:nvSpPr>
        <p:spPr/>
        <p:txBody>
          <a:bodyPr/>
          <a:lstStyle/>
          <a:p>
            <a:fld id="{7859F35F-4EC3-4B5A-B899-B26134A4B26B}" type="slidenum">
              <a:rPr lang="en-US" altLang="en-US" smtClean="0"/>
              <a:pPr/>
              <a:t>67</a:t>
            </a:fld>
            <a:endParaRPr lang="en-US" altLang="en-US" dirty="0"/>
          </a:p>
        </p:txBody>
      </p:sp>
    </p:spTree>
    <p:extLst>
      <p:ext uri="{BB962C8B-B14F-4D97-AF65-F5344CB8AC3E}">
        <p14:creationId xmlns:p14="http://schemas.microsoft.com/office/powerpoint/2010/main" val="6788966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002060"/>
                </a:solidFill>
              </a:rPr>
              <a:t>Sampling</a:t>
            </a:r>
            <a:endParaRPr lang="en-US" sz="3600" b="1" dirty="0">
              <a:solidFill>
                <a:srgbClr val="002060"/>
              </a:solidFill>
            </a:endParaRPr>
          </a:p>
        </p:txBody>
      </p:sp>
      <p:sp>
        <p:nvSpPr>
          <p:cNvPr id="3" name="Content Placeholder 2"/>
          <p:cNvSpPr>
            <a:spLocks noGrp="1"/>
          </p:cNvSpPr>
          <p:nvPr>
            <p:ph sz="half" idx="1"/>
          </p:nvPr>
        </p:nvSpPr>
        <p:spPr/>
        <p:txBody>
          <a:bodyPr/>
          <a:lstStyle/>
          <a:p>
            <a:r>
              <a:rPr lang="en-US" sz="3600" dirty="0"/>
              <a:t>Archival considerations</a:t>
            </a:r>
          </a:p>
          <a:p>
            <a:r>
              <a:rPr lang="en-US" sz="3600" dirty="0"/>
              <a:t>Research use and historical value</a:t>
            </a:r>
          </a:p>
          <a:p>
            <a:r>
              <a:rPr lang="en-US" sz="3600" dirty="0"/>
              <a:t>Institutional resources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191000" y="2438400"/>
            <a:ext cx="4394983" cy="3281288"/>
          </a:xfrm>
          <a:prstGeom prst="rect">
            <a:avLst/>
          </a:prstGeom>
        </p:spPr>
      </p:pic>
      <p:sp>
        <p:nvSpPr>
          <p:cNvPr id="4" name="Slide Number Placeholder 3"/>
          <p:cNvSpPr>
            <a:spLocks noGrp="1"/>
          </p:cNvSpPr>
          <p:nvPr>
            <p:ph type="sldNum" sz="quarter" idx="11"/>
          </p:nvPr>
        </p:nvSpPr>
        <p:spPr/>
        <p:txBody>
          <a:bodyPr/>
          <a:lstStyle/>
          <a:p>
            <a:fld id="{4C55F528-0295-4E0B-98D7-A11630802D80}" type="slidenum">
              <a:rPr lang="en-US" altLang="en-US" smtClean="0"/>
              <a:pPr/>
              <a:t>68</a:t>
            </a:fld>
            <a:endParaRPr lang="en-US" altLang="en-US" dirty="0"/>
          </a:p>
        </p:txBody>
      </p:sp>
    </p:spTree>
    <p:extLst>
      <p:ext uri="{BB962C8B-B14F-4D97-AF65-F5344CB8AC3E}">
        <p14:creationId xmlns:p14="http://schemas.microsoft.com/office/powerpoint/2010/main" val="19091617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b="1" dirty="0">
                <a:solidFill>
                  <a:srgbClr val="002060"/>
                </a:solidFill>
                <a:cs typeface="Times New Roman" pitchFamily="18" charset="0"/>
              </a:rPr>
              <a:t>Preservation during </a:t>
            </a:r>
            <a:r>
              <a:rPr lang="en-US" sz="3600" b="1" dirty="0" smtClean="0">
                <a:solidFill>
                  <a:srgbClr val="002060"/>
                </a:solidFill>
                <a:cs typeface="Times New Roman" pitchFamily="18" charset="0"/>
              </a:rPr>
              <a:t>processing</a:t>
            </a:r>
            <a:endParaRPr lang="en-US" sz="3600" b="1" dirty="0">
              <a:solidFill>
                <a:srgbClr val="002060"/>
              </a:solidFill>
            </a:endParaRPr>
          </a:p>
        </p:txBody>
      </p:sp>
      <p:sp>
        <p:nvSpPr>
          <p:cNvPr id="6" name="Content Placeholder 5"/>
          <p:cNvSpPr>
            <a:spLocks noGrp="1"/>
          </p:cNvSpPr>
          <p:nvPr>
            <p:ph sz="half" idx="1"/>
          </p:nvPr>
        </p:nvSpPr>
        <p:spPr/>
        <p:txBody>
          <a:bodyPr/>
          <a:lstStyle/>
          <a:p>
            <a:r>
              <a:rPr lang="en-US" dirty="0"/>
              <a:t>Cleaning and repair</a:t>
            </a:r>
          </a:p>
          <a:p>
            <a:r>
              <a:rPr lang="en-US" dirty="0"/>
              <a:t>Remove rubber bands, plastic folders, twine, etc.</a:t>
            </a:r>
          </a:p>
          <a:p>
            <a:r>
              <a:rPr lang="en-US" dirty="0"/>
              <a:t>Post-it notes</a:t>
            </a:r>
          </a:p>
          <a:p>
            <a:r>
              <a:rPr lang="en-US" dirty="0"/>
              <a:t>Acidic paper</a:t>
            </a:r>
          </a:p>
          <a:p>
            <a:r>
              <a:rPr lang="en-US" dirty="0"/>
              <a:t>Metal fasteners</a:t>
            </a:r>
          </a:p>
          <a:p>
            <a:endParaRPr lang="en-US" dirty="0"/>
          </a:p>
        </p:txBody>
      </p:sp>
      <p:sp>
        <p:nvSpPr>
          <p:cNvPr id="7" name="Content Placeholder 6"/>
          <p:cNvSpPr>
            <a:spLocks noGrp="1"/>
          </p:cNvSpPr>
          <p:nvPr>
            <p:ph sz="half" idx="2"/>
          </p:nvPr>
        </p:nvSpPr>
        <p:spPr/>
        <p:txBody>
          <a:bodyPr/>
          <a:lstStyle/>
          <a:p>
            <a:r>
              <a:rPr lang="en-US" dirty="0"/>
              <a:t>Folded and rolled documents</a:t>
            </a:r>
          </a:p>
          <a:p>
            <a:r>
              <a:rPr lang="en-US" dirty="0"/>
              <a:t>Photographs</a:t>
            </a:r>
          </a:p>
          <a:p>
            <a:r>
              <a:rPr lang="en-US" dirty="0"/>
              <a:t>Fragile items</a:t>
            </a:r>
          </a:p>
          <a:p>
            <a:endParaRPr lang="en-US" dirty="0"/>
          </a:p>
        </p:txBody>
      </p:sp>
      <p:pic>
        <p:nvPicPr>
          <p:cNvPr id="8" name="Picture 7"/>
          <p:cNvPicPr>
            <a:picLocks noChangeAspect="1"/>
          </p:cNvPicPr>
          <p:nvPr/>
        </p:nvPicPr>
        <p:blipFill>
          <a:blip r:embed="rId2"/>
          <a:stretch>
            <a:fillRect/>
          </a:stretch>
        </p:blipFill>
        <p:spPr>
          <a:xfrm>
            <a:off x="5791200" y="3954780"/>
            <a:ext cx="2597121" cy="2597121"/>
          </a:xfrm>
          <a:prstGeom prst="rect">
            <a:avLst/>
          </a:prstGeom>
        </p:spPr>
      </p:pic>
      <p:sp>
        <p:nvSpPr>
          <p:cNvPr id="2" name="Slide Number Placeholder 1"/>
          <p:cNvSpPr>
            <a:spLocks noGrp="1"/>
          </p:cNvSpPr>
          <p:nvPr>
            <p:ph type="sldNum" sz="quarter" idx="11"/>
          </p:nvPr>
        </p:nvSpPr>
        <p:spPr/>
        <p:txBody>
          <a:bodyPr/>
          <a:lstStyle/>
          <a:p>
            <a:fld id="{4C55F528-0295-4E0B-98D7-A11630802D80}" type="slidenum">
              <a:rPr lang="en-US" altLang="en-US" smtClean="0"/>
              <a:pPr/>
              <a:t>69</a:t>
            </a:fld>
            <a:endParaRPr lang="en-US" altLang="en-US" dirty="0"/>
          </a:p>
        </p:txBody>
      </p:sp>
    </p:spTree>
    <p:extLst>
      <p:ext uri="{BB962C8B-B14F-4D97-AF65-F5344CB8AC3E}">
        <p14:creationId xmlns:p14="http://schemas.microsoft.com/office/powerpoint/2010/main" val="158120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hangingPunct="1">
              <a:buNone/>
              <a:defRPr/>
            </a:pPr>
            <a:r>
              <a:rPr lang="en-US" b="1" dirty="0">
                <a:cs typeface="Times New Roman" pitchFamily="18" charset="0"/>
              </a:rPr>
              <a:t>Happy Medium</a:t>
            </a:r>
          </a:p>
          <a:p>
            <a:pPr eaLnBrk="1" hangingPunct="1">
              <a:defRPr/>
            </a:pPr>
            <a:r>
              <a:rPr lang="en-US" dirty="0">
                <a:cs typeface="Times New Roman" pitchFamily="18" charset="0"/>
              </a:rPr>
              <a:t>Compromise between access and staff time and resources</a:t>
            </a:r>
          </a:p>
          <a:p>
            <a:pPr eaLnBrk="1" hangingPunct="1">
              <a:defRPr/>
            </a:pPr>
            <a:r>
              <a:rPr lang="en-US" dirty="0">
                <a:cs typeface="Times New Roman" pitchFamily="18" charset="0"/>
              </a:rPr>
              <a:t>Good access without spending inordinate amounts of time</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Goals of Arrangement &amp; Description</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7</a:t>
            </a:fld>
            <a:endParaRPr lang="en-US" altLang="en-US" dirty="0"/>
          </a:p>
        </p:txBody>
      </p:sp>
    </p:spTree>
    <p:extLst>
      <p:ext uri="{BB962C8B-B14F-4D97-AF65-F5344CB8AC3E}">
        <p14:creationId xmlns:p14="http://schemas.microsoft.com/office/powerpoint/2010/main" val="24279097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2630255" y="1985604"/>
            <a:ext cx="3883489" cy="3877392"/>
          </a:xfrm>
          <a:prstGeom prst="rect">
            <a:avLst/>
          </a:prstGeom>
        </p:spPr>
      </p:pic>
      <p:sp>
        <p:nvSpPr>
          <p:cNvPr id="5" name="Title 4"/>
          <p:cNvSpPr>
            <a:spLocks noGrp="1"/>
          </p:cNvSpPr>
          <p:nvPr>
            <p:ph type="title"/>
          </p:nvPr>
        </p:nvSpPr>
        <p:spPr/>
        <p:txBody>
          <a:bodyPr/>
          <a:lstStyle/>
          <a:p>
            <a:r>
              <a:rPr lang="en-US" sz="3600" b="1" dirty="0">
                <a:solidFill>
                  <a:srgbClr val="002060"/>
                </a:solidFill>
                <a:cs typeface="Times New Roman" pitchFamily="18" charset="0"/>
              </a:rPr>
              <a:t>??Questions??</a:t>
            </a:r>
            <a:endParaRPr lang="en-US" sz="3600" b="1" dirty="0">
              <a:solidFill>
                <a:srgbClr val="002060"/>
              </a:solidFill>
            </a:endParaRPr>
          </a:p>
        </p:txBody>
      </p:sp>
      <p:sp>
        <p:nvSpPr>
          <p:cNvPr id="2" name="Slide Number Placeholder 1"/>
          <p:cNvSpPr>
            <a:spLocks noGrp="1"/>
          </p:cNvSpPr>
          <p:nvPr>
            <p:ph type="sldNum" sz="quarter" idx="11"/>
          </p:nvPr>
        </p:nvSpPr>
        <p:spPr/>
        <p:txBody>
          <a:bodyPr/>
          <a:lstStyle/>
          <a:p>
            <a:fld id="{9DB786E4-8035-4ACD-8215-75C1B14ACD03}" type="slidenum">
              <a:rPr lang="en-US" altLang="en-US" smtClean="0"/>
              <a:pPr/>
              <a:t>70</a:t>
            </a:fld>
            <a:endParaRPr lang="en-US" altLang="en-US" dirty="0"/>
          </a:p>
        </p:txBody>
      </p:sp>
    </p:spTree>
    <p:extLst>
      <p:ext uri="{BB962C8B-B14F-4D97-AF65-F5344CB8AC3E}">
        <p14:creationId xmlns:p14="http://schemas.microsoft.com/office/powerpoint/2010/main" val="2308472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dirty="0" smtClean="0"/>
              <a:t>Terminology</a:t>
            </a:r>
            <a:endParaRPr lang="en-US" sz="3600" dirty="0"/>
          </a:p>
        </p:txBody>
      </p:sp>
      <p:sp>
        <p:nvSpPr>
          <p:cNvPr id="2" name="Slide Number Placeholder 1"/>
          <p:cNvSpPr>
            <a:spLocks noGrp="1"/>
          </p:cNvSpPr>
          <p:nvPr>
            <p:ph type="sldNum" sz="quarter" idx="12"/>
          </p:nvPr>
        </p:nvSpPr>
        <p:spPr/>
        <p:txBody>
          <a:bodyPr/>
          <a:lstStyle/>
          <a:p>
            <a:fld id="{4C888D31-CB4F-4A24-BEC3-8C2E6C7B925D}" type="slidenum">
              <a:rPr lang="en-US" altLang="en-US" smtClean="0"/>
              <a:pPr/>
              <a:t>8</a:t>
            </a:fld>
            <a:endParaRPr lang="en-US" altLang="en-US" dirty="0"/>
          </a:p>
        </p:txBody>
      </p:sp>
    </p:spTree>
    <p:extLst>
      <p:ext uri="{BB962C8B-B14F-4D97-AF65-F5344CB8AC3E}">
        <p14:creationId xmlns:p14="http://schemas.microsoft.com/office/powerpoint/2010/main" val="3277719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343400"/>
          </a:xfrm>
        </p:spPr>
        <p:txBody>
          <a:bodyPr/>
          <a:lstStyle/>
          <a:p>
            <a:pPr marL="0" indent="0">
              <a:buNone/>
            </a:pPr>
            <a:r>
              <a:rPr lang="en-US" dirty="0">
                <a:ea typeface="Arial Unicode MS" pitchFamily="34" charset="-128"/>
                <a:cs typeface="Times New Roman" pitchFamily="18" charset="0"/>
              </a:rPr>
              <a:t>“the records created, assembled, accumulated, and/or maintained and used by an organization or individual must be kept together in their original order if it exists or has been maintained, and not be mixed or combined with the records of another individual or corporate body.” [DACS]</a:t>
            </a:r>
          </a:p>
          <a:p>
            <a:endParaRPr lang="en-US" dirty="0"/>
          </a:p>
        </p:txBody>
      </p:sp>
      <p:sp>
        <p:nvSpPr>
          <p:cNvPr id="3" name="Title 2"/>
          <p:cNvSpPr>
            <a:spLocks noGrp="1"/>
          </p:cNvSpPr>
          <p:nvPr>
            <p:ph type="title"/>
          </p:nvPr>
        </p:nvSpPr>
        <p:spPr/>
        <p:txBody>
          <a:bodyPr/>
          <a:lstStyle/>
          <a:p>
            <a:r>
              <a:rPr lang="en-US" sz="3600" b="1" dirty="0" smtClean="0">
                <a:solidFill>
                  <a:srgbClr val="002060"/>
                </a:solidFill>
              </a:rPr>
              <a:t>Principles of Arrangement: </a:t>
            </a:r>
            <a:br>
              <a:rPr lang="en-US" sz="3600" b="1" dirty="0" smtClean="0">
                <a:solidFill>
                  <a:srgbClr val="002060"/>
                </a:solidFill>
              </a:rPr>
            </a:br>
            <a:r>
              <a:rPr lang="en-US" sz="3600" b="1" dirty="0" smtClean="0">
                <a:solidFill>
                  <a:srgbClr val="002060"/>
                </a:solidFill>
              </a:rPr>
              <a:t>Respect des fonds</a:t>
            </a:r>
            <a:endParaRPr lang="en-US" sz="3600" b="1" dirty="0">
              <a:solidFill>
                <a:srgbClr val="002060"/>
              </a:solidFill>
            </a:endParaRPr>
          </a:p>
        </p:txBody>
      </p:sp>
      <p:sp>
        <p:nvSpPr>
          <p:cNvPr id="4" name="Slide Number Placeholder 3"/>
          <p:cNvSpPr>
            <a:spLocks noGrp="1"/>
          </p:cNvSpPr>
          <p:nvPr>
            <p:ph type="sldNum" sz="quarter" idx="11"/>
          </p:nvPr>
        </p:nvSpPr>
        <p:spPr/>
        <p:txBody>
          <a:bodyPr/>
          <a:lstStyle/>
          <a:p>
            <a:fld id="{9DB786E4-8035-4ACD-8215-75C1B14ACD03}" type="slidenum">
              <a:rPr lang="en-US" altLang="en-US" smtClean="0"/>
              <a:pPr/>
              <a:t>9</a:t>
            </a:fld>
            <a:endParaRPr lang="en-US" altLang="en-US" dirty="0"/>
          </a:p>
        </p:txBody>
      </p:sp>
    </p:spTree>
    <p:extLst>
      <p:ext uri="{BB962C8B-B14F-4D97-AF65-F5344CB8AC3E}">
        <p14:creationId xmlns:p14="http://schemas.microsoft.com/office/powerpoint/2010/main" val="3442674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1221</TotalTime>
  <Words>1429</Words>
  <Application>Microsoft Office PowerPoint</Application>
  <PresentationFormat>On-screen Show (4:3)</PresentationFormat>
  <Paragraphs>452</Paragraphs>
  <Slides>70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Arial Unicode MS</vt:lpstr>
      <vt:lpstr>Arial</vt:lpstr>
      <vt:lpstr>Arial Black</vt:lpstr>
      <vt:lpstr>Calibri</vt:lpstr>
      <vt:lpstr>Garamond</vt:lpstr>
      <vt:lpstr>Times New Roman</vt:lpstr>
      <vt:lpstr>Trebuchet MS</vt:lpstr>
      <vt:lpstr>Wingdings</vt:lpstr>
      <vt:lpstr>Pixel</vt:lpstr>
      <vt:lpstr> Arrangement and Description: Fundamentals  </vt:lpstr>
      <vt:lpstr>Arrangement &amp; Description(A&amp;D)</vt:lpstr>
      <vt:lpstr>Introduce Yourself</vt:lpstr>
      <vt:lpstr>Workshop Objectives</vt:lpstr>
      <vt:lpstr>Goals of Arrangement</vt:lpstr>
      <vt:lpstr>Goals of Description</vt:lpstr>
      <vt:lpstr>Goals of Arrangement &amp; Description</vt:lpstr>
      <vt:lpstr>Terminology</vt:lpstr>
      <vt:lpstr>Principles of Arrangement:  Respect des fonds</vt:lpstr>
      <vt:lpstr>Principles of Arrangement: Provenance</vt:lpstr>
      <vt:lpstr>Provenance:  Things to consider</vt:lpstr>
      <vt:lpstr>Principles of Arrangement:  Original order</vt:lpstr>
      <vt:lpstr>Original order: Things to consider</vt:lpstr>
      <vt:lpstr>PowerPoint Presentation</vt:lpstr>
      <vt:lpstr>Nature of the archival unit</vt:lpstr>
      <vt:lpstr>Analog vs. Born-Digital records</vt:lpstr>
      <vt:lpstr>Oliver W. Holmes’ Five Levels of Control</vt:lpstr>
      <vt:lpstr>Repository</vt:lpstr>
      <vt:lpstr>Record Group/Collection</vt:lpstr>
      <vt:lpstr>Series</vt:lpstr>
      <vt:lpstr>File</vt:lpstr>
      <vt:lpstr>Item</vt:lpstr>
      <vt:lpstr>Levels example: Personal papers</vt:lpstr>
      <vt:lpstr>Levels example: Archives</vt:lpstr>
      <vt:lpstr>Processing</vt:lpstr>
      <vt:lpstr>Preparing for arrangement</vt:lpstr>
      <vt:lpstr>Notification of processing</vt:lpstr>
      <vt:lpstr>Preliminary research</vt:lpstr>
      <vt:lpstr>Determining Series/Subseries</vt:lpstr>
      <vt:lpstr>Salman Rushdie papers</vt:lpstr>
      <vt:lpstr>PowerPoint Presentation</vt:lpstr>
      <vt:lpstr>PowerPoint Presentation</vt:lpstr>
      <vt:lpstr>Common Arrangement Schemes</vt:lpstr>
      <vt:lpstr>Common Arrangement Schemes: Personal/Family papers</vt:lpstr>
      <vt:lpstr>Personal Papers</vt:lpstr>
      <vt:lpstr>PowerPoint Presentation</vt:lpstr>
      <vt:lpstr>PowerPoint Presentation</vt:lpstr>
      <vt:lpstr>Exercise #1</vt:lpstr>
      <vt:lpstr>Common Arrangement Schemes: Literary Papers</vt:lpstr>
      <vt:lpstr>Common Arrangement Schemes: Organizational/Business Records</vt:lpstr>
      <vt:lpstr>Corporate Records</vt:lpstr>
      <vt:lpstr>PowerPoint Presentation</vt:lpstr>
      <vt:lpstr>PowerPoint Presentation</vt:lpstr>
      <vt:lpstr>Common Arrangement Schemes: Legislative Papers</vt:lpstr>
      <vt:lpstr>Exercise #2</vt:lpstr>
      <vt:lpstr>Specific Record Types</vt:lpstr>
      <vt:lpstr>Specific Record Types: Audiovisual</vt:lpstr>
      <vt:lpstr>Specific Record Types:  Printed Materials</vt:lpstr>
      <vt:lpstr>Specific Record Types: Photographs</vt:lpstr>
      <vt:lpstr>Specific Record Types: Writings (manuscripts/typescripts)</vt:lpstr>
      <vt:lpstr>Specific Record Types: Additional/Other papers</vt:lpstr>
      <vt:lpstr>Exercise #3</vt:lpstr>
      <vt:lpstr>Physical Arrangement</vt:lpstr>
      <vt:lpstr>Physical Arrangement: Sorting</vt:lpstr>
      <vt:lpstr>Sorting</vt:lpstr>
      <vt:lpstr>PowerPoint Presentation</vt:lpstr>
      <vt:lpstr>PowerPoint Presentation</vt:lpstr>
      <vt:lpstr>Physical Arrangement:  Collecting Descriptive Notes</vt:lpstr>
      <vt:lpstr>Physical Arrangement:  Separating Materials</vt:lpstr>
      <vt:lpstr>Physical Arrangement:  Weeding</vt:lpstr>
      <vt:lpstr>Physical Arrangement: Restricting Materials</vt:lpstr>
      <vt:lpstr>PowerPoint Presentation</vt:lpstr>
      <vt:lpstr>Physical Arrangement:  Preparing File Labels</vt:lpstr>
      <vt:lpstr>Physical Arrangement:   Preparing Box Labels</vt:lpstr>
      <vt:lpstr>Additional Techniques</vt:lpstr>
      <vt:lpstr>More Product, Less Process</vt:lpstr>
      <vt:lpstr>PowerPoint Presentation</vt:lpstr>
      <vt:lpstr>Sampling</vt:lpstr>
      <vt:lpstr>Preservation during processing</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SAA</dc:creator>
  <cp:lastModifiedBy>Brianne Downing</cp:lastModifiedBy>
  <cp:revision>107</cp:revision>
  <cp:lastPrinted>2016-05-17T18:55:46Z</cp:lastPrinted>
  <dcterms:created xsi:type="dcterms:W3CDTF">2009-02-09T20:59:29Z</dcterms:created>
  <dcterms:modified xsi:type="dcterms:W3CDTF">2016-05-17T19:08:58Z</dcterms:modified>
</cp:coreProperties>
</file>